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9" r:id="rId3"/>
    <p:sldId id="261" r:id="rId4"/>
    <p:sldId id="267" r:id="rId5"/>
    <p:sldId id="275" r:id="rId6"/>
    <p:sldId id="262" r:id="rId7"/>
    <p:sldId id="274" r:id="rId8"/>
    <p:sldId id="276" r:id="rId9"/>
    <p:sldId id="264" r:id="rId10"/>
    <p:sldId id="268" r:id="rId11"/>
    <p:sldId id="272" r:id="rId12"/>
    <p:sldId id="273" r:id="rId13"/>
    <p:sldId id="260" r:id="rId1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Fira Sans" panose="020B0503050000020004" pitchFamily="34" charset="0"/>
      <p:regular r:id="rId21"/>
      <p:bold r:id="rId22"/>
      <p:italic r:id="rId23"/>
      <p:boldItalic r:id="rId24"/>
    </p:embeddedFont>
    <p:embeddedFont>
      <p:font typeface="Fira Sans Medium" panose="020B0603050000020004" pitchFamily="34" charset="0"/>
      <p:regular r:id="rId25"/>
      <p:italic r:id="rId26"/>
    </p:embeddedFont>
    <p:embeddedFont>
      <p:font typeface="Roboto Slab" pitchFamily="2" charset="0"/>
      <p:regular r:id="rId27"/>
      <p:bold r:id="rId28"/>
    </p:embeddedFont>
    <p:embeddedFont>
      <p:font typeface="Verdana" panose="020B0604030504040204" pitchFamily="34" charset="0"/>
      <p:regular r:id="rId29"/>
      <p:bold r:id="rId30"/>
      <p:italic r:id="rId31"/>
      <p:boldItalic r:id="rId32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4676"/>
    <a:srgbClr val="EF3340"/>
    <a:srgbClr val="A4BCC2"/>
    <a:srgbClr val="727272"/>
    <a:srgbClr val="D6AC02"/>
    <a:srgbClr val="F1C400"/>
    <a:srgbClr val="DEB401"/>
    <a:srgbClr val="B08D3B"/>
    <a:srgbClr val="F4633A"/>
    <a:srgbClr val="0061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385EA5-B072-3ECB-CCDD-954622294E3B}" v="1874" dt="2022-12-21T13:37:30.9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rgio1.daneri@gmail.com" userId="ec4a0fee5c8e4fd1" providerId="LiveId" clId="{83217EED-F66D-4C8C-BABE-C0CCB83BBDDC}"/>
    <pc:docChg chg="delSld">
      <pc:chgData name="giorgio1.daneri@gmail.com" userId="ec4a0fee5c8e4fd1" providerId="LiveId" clId="{83217EED-F66D-4C8C-BABE-C0CCB83BBDDC}" dt="2022-12-22T10:19:33.377" v="0" actId="2696"/>
      <pc:docMkLst>
        <pc:docMk/>
      </pc:docMkLst>
      <pc:sldChg chg="del">
        <pc:chgData name="giorgio1.daneri@gmail.com" userId="ec4a0fee5c8e4fd1" providerId="LiveId" clId="{83217EED-F66D-4C8C-BABE-C0CCB83BBDDC}" dt="2022-12-22T10:19:33.377" v="0" actId="2696"/>
        <pc:sldMkLst>
          <pc:docMk/>
          <pc:sldMk cId="280748157" sldId="26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C66AF1DC-7F49-A24C-8A1B-166E2ED790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AA33C56-A2D5-4E4E-827E-71DE8DB5A9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A2103-E3E1-6C47-9C03-3A4330A63ED2}" type="datetime1">
              <a:rPr lang="it-IT" smtClean="0"/>
              <a:t>22/12/2022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9AEF9E9-A1D0-864D-B9C9-A16B879811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8CA1F14-2160-8D4F-920A-A24F059F8B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01598-FC98-3F4F-AF67-3E41A869732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8583051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812A7-C7D6-7542-9495-86D2A5F89521}" type="datetime1">
              <a:rPr lang="it-IT" smtClean="0"/>
              <a:t>22/12/2022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it-IT"/>
              <a:t>Fare clic per modificare gli stili del testo dello schema
Secondo livello
Terzo livello
Quarto livello
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B8D42F-EEB8-D844-BCC2-FD260910283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05447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rgbClr val="5746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075F0702-5A13-1349-A296-951553656DE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4129" y="5244663"/>
            <a:ext cx="7825947" cy="916652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Fira Sans Medium" panose="020B0503050000020004" pitchFamily="34" charset="0"/>
              </a:defRPr>
            </a:lvl1pPr>
            <a:lvl2pPr marL="342884" indent="0" algn="ctr">
              <a:buNone/>
              <a:defRPr sz="150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200"/>
            </a:lvl4pPr>
            <a:lvl5pPr marL="1371532" indent="0" algn="ctr">
              <a:buNone/>
              <a:defRPr sz="1200"/>
            </a:lvl5pPr>
            <a:lvl6pPr marL="1714415" indent="0" algn="ctr">
              <a:buNone/>
              <a:defRPr sz="1200"/>
            </a:lvl6pPr>
            <a:lvl7pPr marL="2057297" indent="0" algn="ctr">
              <a:buNone/>
              <a:defRPr sz="1200"/>
            </a:lvl7pPr>
            <a:lvl8pPr marL="2400180" indent="0" algn="ctr">
              <a:buNone/>
              <a:defRPr sz="1200"/>
            </a:lvl8pPr>
            <a:lvl9pPr marL="2743064" indent="0" algn="ctr">
              <a:buNone/>
              <a:defRPr sz="1200"/>
            </a:lvl9pPr>
          </a:lstStyle>
          <a:p>
            <a:r>
              <a:rPr lang="it-IT"/>
              <a:t>Fare clic per modificare l’autore delle slide</a:t>
            </a:r>
          </a:p>
        </p:txBody>
      </p:sp>
      <p:sp>
        <p:nvSpPr>
          <p:cNvPr id="7" name="Google Shape;10;p2">
            <a:extLst>
              <a:ext uri="{FF2B5EF4-FFF2-40B4-BE49-F238E27FC236}">
                <a16:creationId xmlns:a16="http://schemas.microsoft.com/office/drawing/2014/main" id="{BACD2019-637B-3D4C-A8D4-30C84AABC935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644237" y="1613338"/>
            <a:ext cx="7825947" cy="20996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 Slab"/>
              <a:buNone/>
              <a:defRPr sz="3200" b="1" i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Calibri Light" panose="020F0302020204030204" pitchFamily="34" charset="0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r>
              <a:rPr lang="it-IT"/>
              <a:t>Fare clic per modificare il titolo delle slide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0CC95D-4677-2D48-8044-4BC81EDFDD6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4129" y="4091492"/>
            <a:ext cx="7825947" cy="749279"/>
          </a:xfr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it-IT"/>
              <a:t>Fare clic per modificare il sottotitolo delle slide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32F5D8F8-2BB5-3F4F-9BE9-09D8A0D121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460" y="759485"/>
            <a:ext cx="3579521" cy="52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77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 userDrawn="1">
          <p15:clr>
            <a:srgbClr val="FBAE40"/>
          </p15:clr>
        </p15:guide>
        <p15:guide id="2" orient="horz" pos="22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olo, testo e immag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2" y="2511380"/>
            <a:ext cx="3793718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egnaposto testo 3">
            <a:extLst>
              <a:ext uri="{FF2B5EF4-FFF2-40B4-BE49-F238E27FC236}">
                <a16:creationId xmlns:a16="http://schemas.microsoft.com/office/drawing/2014/main" id="{85F9E723-29C5-D441-88F8-71AFEFA5207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4720441" y="2511380"/>
            <a:ext cx="3793718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944A78-B074-B54E-BDDA-D50D5E0756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1" y="1551582"/>
            <a:ext cx="3793718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/>
              <a:t>Fare </a:t>
            </a:r>
            <a:r>
              <a:rPr lang="en-GB" err="1"/>
              <a:t>clic</a:t>
            </a:r>
            <a:r>
              <a:rPr lang="en-GB"/>
              <a:t> per </a:t>
            </a:r>
            <a:r>
              <a:rPr lang="en-GB" err="1"/>
              <a:t>modificare</a:t>
            </a:r>
            <a:r>
              <a:rPr lang="en-GB"/>
              <a:t> </a:t>
            </a:r>
            <a:r>
              <a:rPr lang="en-GB" err="1"/>
              <a:t>il</a:t>
            </a:r>
            <a:r>
              <a:rPr lang="en-GB"/>
              <a:t> </a:t>
            </a:r>
            <a:r>
              <a:rPr lang="en-GB" err="1"/>
              <a:t>sottotitolo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C595F4-9D2D-E044-AAEB-75DB74AA64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20441" y="1551581"/>
            <a:ext cx="3793718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/>
              <a:t>Fare </a:t>
            </a:r>
            <a:r>
              <a:rPr lang="en-GB" err="1"/>
              <a:t>clic</a:t>
            </a:r>
            <a:r>
              <a:rPr lang="en-GB"/>
              <a:t> per </a:t>
            </a:r>
            <a:r>
              <a:rPr lang="en-GB" err="1"/>
              <a:t>modificare</a:t>
            </a:r>
            <a:r>
              <a:rPr lang="en-GB"/>
              <a:t> </a:t>
            </a:r>
            <a:r>
              <a:rPr lang="en-GB" err="1"/>
              <a:t>il</a:t>
            </a:r>
            <a:r>
              <a:rPr lang="en-GB"/>
              <a:t> </a:t>
            </a:r>
            <a:r>
              <a:rPr lang="en-GB" err="1"/>
              <a:t>sottotitolo</a:t>
            </a:r>
            <a:endParaRPr lang="en-GB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D2AEED0-49D4-3E47-AC3F-270F49F4CC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cxnSp>
        <p:nvCxnSpPr>
          <p:cNvPr id="12" name="Connettore 1 11">
            <a:extLst>
              <a:ext uri="{FF2B5EF4-FFF2-40B4-BE49-F238E27FC236}">
                <a16:creationId xmlns:a16="http://schemas.microsoft.com/office/drawing/2014/main" id="{1D055194-F38E-BC41-A98D-1177A0272C8D}"/>
              </a:ext>
            </a:extLst>
          </p:cNvPr>
          <p:cNvCxnSpPr>
            <a:cxnSpLocks/>
          </p:cNvCxnSpPr>
          <p:nvPr userDrawn="1"/>
        </p:nvCxnSpPr>
        <p:spPr>
          <a:xfrm>
            <a:off x="4572000" y="2505697"/>
            <a:ext cx="0" cy="36694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35850251-896E-B041-8180-ED90B1047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29C45B67-5FC9-C24A-BC52-C6C33BF8A7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650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9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, test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3" y="2511380"/>
            <a:ext cx="2327115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egnaposto testo 3">
            <a:extLst>
              <a:ext uri="{FF2B5EF4-FFF2-40B4-BE49-F238E27FC236}">
                <a16:creationId xmlns:a16="http://schemas.microsoft.com/office/drawing/2014/main" id="{85F9E723-29C5-D441-88F8-71AFEFA5207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3408443" y="2511380"/>
            <a:ext cx="2327115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egnaposto testo 3">
            <a:extLst>
              <a:ext uri="{FF2B5EF4-FFF2-40B4-BE49-F238E27FC236}">
                <a16:creationId xmlns:a16="http://schemas.microsoft.com/office/drawing/2014/main" id="{798A6822-7DA7-2E4D-B441-3AC1A45F600B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6187046" y="2511380"/>
            <a:ext cx="2327115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944A78-B074-B54E-BDDA-D50D5E0756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2" y="1551582"/>
            <a:ext cx="2327115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/>
              <a:t>Fare </a:t>
            </a:r>
            <a:r>
              <a:rPr lang="en-GB" err="1"/>
              <a:t>clic</a:t>
            </a:r>
            <a:r>
              <a:rPr lang="en-GB"/>
              <a:t> per </a:t>
            </a:r>
            <a:r>
              <a:rPr lang="en-GB" err="1"/>
              <a:t>modificare</a:t>
            </a:r>
            <a:r>
              <a:rPr lang="en-GB"/>
              <a:t> </a:t>
            </a:r>
            <a:r>
              <a:rPr lang="en-GB" err="1"/>
              <a:t>il</a:t>
            </a:r>
            <a:r>
              <a:rPr lang="en-GB"/>
              <a:t> </a:t>
            </a:r>
            <a:r>
              <a:rPr lang="en-GB" err="1"/>
              <a:t>sottotitolo</a:t>
            </a:r>
            <a:endParaRPr lang="en-GB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C595F4-9D2D-E044-AAEB-75DB74AA64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08443" y="1551581"/>
            <a:ext cx="2327115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/>
              <a:t>Fare </a:t>
            </a:r>
            <a:r>
              <a:rPr lang="en-GB" err="1"/>
              <a:t>clic</a:t>
            </a:r>
            <a:r>
              <a:rPr lang="en-GB"/>
              <a:t> per </a:t>
            </a:r>
            <a:r>
              <a:rPr lang="en-GB" err="1"/>
              <a:t>modificare</a:t>
            </a:r>
            <a:r>
              <a:rPr lang="en-GB"/>
              <a:t> </a:t>
            </a:r>
            <a:r>
              <a:rPr lang="en-GB" err="1"/>
              <a:t>il</a:t>
            </a:r>
            <a:r>
              <a:rPr lang="en-GB"/>
              <a:t> </a:t>
            </a:r>
            <a:r>
              <a:rPr lang="en-GB" err="1"/>
              <a:t>sottotitolo</a:t>
            </a:r>
            <a:endParaRPr lang="en-GB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9EA2753-54CC-C644-8DA9-3ED0F1CF24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87046" y="1551581"/>
            <a:ext cx="2327115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/>
              <a:t>Fare </a:t>
            </a:r>
            <a:r>
              <a:rPr lang="en-GB" err="1"/>
              <a:t>clic</a:t>
            </a:r>
            <a:r>
              <a:rPr lang="en-GB"/>
              <a:t> per </a:t>
            </a:r>
            <a:r>
              <a:rPr lang="en-GB" err="1"/>
              <a:t>modificare</a:t>
            </a:r>
            <a:r>
              <a:rPr lang="en-GB"/>
              <a:t> </a:t>
            </a:r>
            <a:r>
              <a:rPr lang="en-GB" err="1"/>
              <a:t>il</a:t>
            </a:r>
            <a:r>
              <a:rPr lang="en-GB"/>
              <a:t> </a:t>
            </a:r>
            <a:r>
              <a:rPr lang="en-GB" err="1"/>
              <a:t>sottotitolo</a:t>
            </a:r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E5D853E-0A41-7F40-8291-86C503BFAC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cxnSp>
        <p:nvCxnSpPr>
          <p:cNvPr id="3" name="Connettore 1 2">
            <a:extLst>
              <a:ext uri="{FF2B5EF4-FFF2-40B4-BE49-F238E27FC236}">
                <a16:creationId xmlns:a16="http://schemas.microsoft.com/office/drawing/2014/main" id="{07389034-36FE-D04B-97E1-02A924367620}"/>
              </a:ext>
            </a:extLst>
          </p:cNvPr>
          <p:cNvCxnSpPr>
            <a:cxnSpLocks/>
          </p:cNvCxnSpPr>
          <p:nvPr userDrawn="1"/>
        </p:nvCxnSpPr>
        <p:spPr>
          <a:xfrm>
            <a:off x="3188525" y="2505697"/>
            <a:ext cx="0" cy="36694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1 13">
            <a:extLst>
              <a:ext uri="{FF2B5EF4-FFF2-40B4-BE49-F238E27FC236}">
                <a16:creationId xmlns:a16="http://schemas.microsoft.com/office/drawing/2014/main" id="{8B042105-974D-A945-82DA-C0EE98AFE88E}"/>
              </a:ext>
            </a:extLst>
          </p:cNvPr>
          <p:cNvCxnSpPr>
            <a:cxnSpLocks/>
          </p:cNvCxnSpPr>
          <p:nvPr userDrawn="1"/>
        </p:nvCxnSpPr>
        <p:spPr>
          <a:xfrm>
            <a:off x="5956960" y="2505697"/>
            <a:ext cx="0" cy="36694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itolo 1">
            <a:extLst>
              <a:ext uri="{FF2B5EF4-FFF2-40B4-BE49-F238E27FC236}">
                <a16:creationId xmlns:a16="http://schemas.microsoft.com/office/drawing/2014/main" id="{8B77CED5-B561-3846-9AB3-80FAFE67A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71E53CE4-ECC4-6049-9B10-A7BAE991E8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650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86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fine">
    <p:bg>
      <p:bgPr>
        <a:solidFill>
          <a:srgbClr val="5746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5811788-5B9C-A848-A459-AD7718CDF1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06653" y="2844737"/>
            <a:ext cx="1730693" cy="116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21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0;p2">
            <a:extLst>
              <a:ext uri="{FF2B5EF4-FFF2-40B4-BE49-F238E27FC236}">
                <a16:creationId xmlns:a16="http://schemas.microsoft.com/office/drawing/2014/main" id="{15FBA683-86A3-41C9-8DB1-2E9A3E09E280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644237" y="1650670"/>
            <a:ext cx="7825947" cy="45106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 Slab"/>
              <a:buNone/>
              <a:defRPr sz="3200" b="1" i="0">
                <a:solidFill>
                  <a:schemeClr val="tx1"/>
                </a:solidFill>
                <a:latin typeface="Roboto Slab" pitchFamily="2" charset="0"/>
                <a:ea typeface="Roboto Slab" pitchFamily="2" charset="0"/>
                <a:cs typeface="Calibri Light" panose="020F0302020204030204" pitchFamily="34" charset="0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r>
              <a:rPr lang="it-IT"/>
              <a:t>Fare clic per modificare il titolo delle slide</a:t>
            </a:r>
            <a:endParaRPr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6D9B4FBA-E53B-B440-AE22-4B1A560EE0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4128" y="741290"/>
            <a:ext cx="3593335" cy="52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736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 + sottotitolo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D39042D-E5F6-354C-AE48-85CA368F3EE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4130" y="4512247"/>
            <a:ext cx="7825840" cy="906143"/>
          </a:xfrm>
        </p:spPr>
        <p:txBody>
          <a:bodyPr anchor="ctr">
            <a:normAutofit/>
          </a:bodyPr>
          <a:lstStyle>
            <a:lvl1pPr marL="0" indent="0">
              <a:buNone/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it-IT"/>
              <a:t>Fare clic per modificare il sottotitolo della sezione</a:t>
            </a:r>
          </a:p>
        </p:txBody>
      </p:sp>
      <p:sp>
        <p:nvSpPr>
          <p:cNvPr id="6" name="Google Shape;10;p2">
            <a:extLst>
              <a:ext uri="{FF2B5EF4-FFF2-40B4-BE49-F238E27FC236}">
                <a16:creationId xmlns:a16="http://schemas.microsoft.com/office/drawing/2014/main" id="{15FBA683-86A3-41C9-8DB1-2E9A3E09E280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644237" y="1602829"/>
            <a:ext cx="7825947" cy="24229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 Slab"/>
              <a:buNone/>
              <a:defRPr sz="3200" b="1" i="0">
                <a:solidFill>
                  <a:schemeClr val="tx1"/>
                </a:solidFill>
                <a:latin typeface="Roboto Slab" pitchFamily="2" charset="0"/>
                <a:ea typeface="Roboto Slab" pitchFamily="2" charset="0"/>
                <a:cs typeface="Calibri Light" panose="020F0302020204030204" pitchFamily="34" charset="0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r>
              <a:rPr lang="it-IT"/>
              <a:t>Fare clic per modificare il titolo delle slide</a:t>
            </a:r>
            <a:endParaRPr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3160558E-2E43-E24C-88C4-4487FB341F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4128" y="741290"/>
            <a:ext cx="3593335" cy="52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25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, sotto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A57FB5-7025-8A46-A2C8-9AC199CBF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511381"/>
            <a:ext cx="7886700" cy="3057565"/>
          </a:xfrm>
        </p:spPr>
        <p:txBody>
          <a:bodyPr anchor="ctr"/>
          <a:lstStyle>
            <a:lvl1pPr marL="0" indent="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Fira Sans" panose="020B0503050000020004" pitchFamily="34" charset="0"/>
              <a:buNone/>
              <a:defRPr sz="2000" b="0" i="0"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2pPr>
            <a:lvl3pPr marL="814348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/>
            </a:lvl3pPr>
            <a:lvl4pPr>
              <a:defRPr sz="1200" b="0" i="0">
                <a:latin typeface="Fira Sans" panose="020B0503050000020004" pitchFamily="34" charset="0"/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765F876-3350-441E-BD36-BE705EBA20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51582"/>
            <a:ext cx="7886700" cy="7620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574676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/>
              <a:t>Fare </a:t>
            </a:r>
            <a:r>
              <a:rPr lang="en-GB" err="1"/>
              <a:t>clic</a:t>
            </a:r>
            <a:r>
              <a:rPr lang="en-GB"/>
              <a:t> per </a:t>
            </a:r>
            <a:r>
              <a:rPr lang="en-GB" err="1"/>
              <a:t>modificare</a:t>
            </a:r>
            <a:r>
              <a:rPr lang="en-GB"/>
              <a:t> </a:t>
            </a:r>
            <a:r>
              <a:rPr lang="en-GB" err="1"/>
              <a:t>il</a:t>
            </a:r>
            <a:r>
              <a:rPr lang="en-GB"/>
              <a:t> </a:t>
            </a:r>
            <a:r>
              <a:rPr lang="en-GB" err="1"/>
              <a:t>sottotitolo</a:t>
            </a:r>
            <a:endParaRPr lang="en-GB"/>
          </a:p>
        </p:txBody>
      </p: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04C02021-F048-EF46-A427-824414E03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C11EF75-678E-9E47-B9E3-622B2E130D2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8A205F8-F97E-E14B-B440-BBC8D0D15D5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650" y="5748338"/>
            <a:ext cx="7886700" cy="428625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/>
              <a:t>Fare clic per inserire note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1A0D0EE-B4BB-1D4D-AE49-A495222B88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650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779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titolo 1">
            <a:extLst>
              <a:ext uri="{FF2B5EF4-FFF2-40B4-BE49-F238E27FC236}">
                <a16:creationId xmlns:a16="http://schemas.microsoft.com/office/drawing/2014/main" id="{4A68EDD3-8B24-5E4A-A507-BC4297B68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7747EE5-0480-854D-A548-B2B40F2E63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1AB9F965-5489-F944-AC9B-8A7ABDD5E40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650" y="1531917"/>
            <a:ext cx="7886700" cy="4037029"/>
          </a:xfrm>
        </p:spPr>
        <p:txBody>
          <a:bodyPr anchor="ctr"/>
          <a:lstStyle>
            <a:lvl1pPr marL="0" indent="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Fira Sans" panose="020B0503050000020004" pitchFamily="34" charset="0"/>
              <a:buNone/>
              <a:defRPr sz="2000" b="0" i="0"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2pPr>
            <a:lvl3pPr marL="814348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/>
            </a:lvl3pPr>
            <a:lvl4pPr>
              <a:defRPr sz="1200" b="0" i="0">
                <a:latin typeface="Fira Sans" panose="020B0503050000020004" pitchFamily="34" charset="0"/>
              </a:defRPr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Segnaposto testo 3">
            <a:extLst>
              <a:ext uri="{FF2B5EF4-FFF2-40B4-BE49-F238E27FC236}">
                <a16:creationId xmlns:a16="http://schemas.microsoft.com/office/drawing/2014/main" id="{57B3B9C0-6AEB-E343-9620-C69E8840A9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650" y="5747075"/>
            <a:ext cx="7886700" cy="429888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/>
              <a:t>Fare clic per inserire note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5ED8B5F-8389-504C-97E7-A7922F33D4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650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560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D4F9B8F1-23BB-DE44-B117-C81D61DBD6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43054"/>
            <a:ext cx="9144000" cy="4024630"/>
          </a:xfrm>
        </p:spPr>
        <p:txBody>
          <a:bodyPr anchor="ctr"/>
          <a:lstStyle>
            <a:lvl1pPr marL="0" marR="0" indent="0" algn="ctr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Fira Sans" panose="020B0503050000020004" pitchFamily="34" charset="0"/>
              <a:buNone/>
              <a:tabLst/>
              <a:defRPr b="0" i="1">
                <a:latin typeface="Fira Sans" panose="020B0503050000020004" pitchFamily="34" charset="0"/>
              </a:defRPr>
            </a:lvl1pPr>
          </a:lstStyle>
          <a:p>
            <a:pPr marL="0" marR="0" lvl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Fira Sans" panose="020B05030500000200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it-IT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A5C4FFC-D4BE-BB4F-92DA-D862EC4EB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Segnaposto testo 3">
            <a:extLst>
              <a:ext uri="{FF2B5EF4-FFF2-40B4-BE49-F238E27FC236}">
                <a16:creationId xmlns:a16="http://schemas.microsoft.com/office/drawing/2014/main" id="{897D9E1E-9C0A-0D41-B11A-9921E9353E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650" y="5747075"/>
            <a:ext cx="7886700" cy="429888"/>
          </a:xfrm>
        </p:spPr>
        <p:txBody>
          <a:bodyPr lIns="0"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/>
              <a:t>Fare clic per inserire note</a:t>
            </a:r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E6275BA2-C88F-D442-BB44-16AD120A3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A5B0CEF-4B38-B944-A7AA-7E4762A668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650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832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D72F9B8-ABA2-4C42-A181-607DBB3A26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2BB8059-381A-704A-886C-F6DD9F44F1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51582"/>
            <a:ext cx="7886700" cy="7620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574676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/>
              <a:t>Fare </a:t>
            </a:r>
            <a:r>
              <a:rPr lang="en-GB" err="1"/>
              <a:t>clic</a:t>
            </a:r>
            <a:r>
              <a:rPr lang="en-GB"/>
              <a:t> per </a:t>
            </a:r>
            <a:r>
              <a:rPr lang="en-GB" err="1"/>
              <a:t>modificare</a:t>
            </a:r>
            <a:r>
              <a:rPr lang="en-GB"/>
              <a:t> </a:t>
            </a:r>
            <a:r>
              <a:rPr lang="en-GB" err="1"/>
              <a:t>il</a:t>
            </a:r>
            <a:r>
              <a:rPr lang="en-GB"/>
              <a:t> </a:t>
            </a:r>
            <a:r>
              <a:rPr lang="en-GB" err="1"/>
              <a:t>sottotitolo</a:t>
            </a:r>
            <a:endParaRPr lang="en-GB"/>
          </a:p>
        </p:txBody>
      </p:sp>
      <p:sp>
        <p:nvSpPr>
          <p:cNvPr id="10" name="Segnaposto testo 3">
            <a:extLst>
              <a:ext uri="{FF2B5EF4-FFF2-40B4-BE49-F238E27FC236}">
                <a16:creationId xmlns:a16="http://schemas.microsoft.com/office/drawing/2014/main" id="{C08E708D-0E00-AB46-8AF7-AAC94AA38A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650" y="5747075"/>
            <a:ext cx="7886700" cy="429888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/>
              <a:t>Fare clic per inserire note</a:t>
            </a:r>
          </a:p>
        </p:txBody>
      </p: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80C56B0F-86D4-8640-B1D0-FEBA0E0A0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460D205-230B-4C45-89E9-355D427384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650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, test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E4C4561-347F-D04A-AB74-2E115C024B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572002" y="1825625"/>
            <a:ext cx="3944541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1">
                <a:latin typeface="Fira Sans" panose="020B0503050000020004" pitchFamily="34" charset="0"/>
              </a:defRPr>
            </a:lvl1pPr>
            <a:lvl2pPr marL="342884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7" indent="0">
              <a:buNone/>
              <a:defRPr sz="1500"/>
            </a:lvl7pPr>
            <a:lvl8pPr marL="2400180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3" y="1825625"/>
            <a:ext cx="3769967" cy="4351338"/>
          </a:xfrm>
        </p:spPr>
        <p:txBody>
          <a:bodyPr anchor="ctr"/>
          <a:lstStyle>
            <a:lvl1pPr marL="0" indent="0">
              <a:buFont typeface="Fira Sans" panose="020B0503050000020004" pitchFamily="34" charset="0"/>
              <a:buNone/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F2FF0E7-4855-2F46-A78C-823982A184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4B4775A8-EB69-F341-A56E-1D29905F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7E4A4CC-3DF8-6F4B-9C51-5492E0798A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650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6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olo, test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E4C4561-347F-D04A-AB74-2E115C024B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8650" y="1825625"/>
            <a:ext cx="3944541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1">
                <a:latin typeface="Fira Sans" panose="020B0503050000020004" pitchFamily="34" charset="0"/>
              </a:defRPr>
            </a:lvl1pPr>
            <a:lvl2pPr marL="342884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7" indent="0">
              <a:buNone/>
              <a:defRPr sz="1500"/>
            </a:lvl7pPr>
            <a:lvl8pPr marL="2400180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45383" y="1825625"/>
            <a:ext cx="3769967" cy="4351338"/>
          </a:xfrm>
        </p:spPr>
        <p:txBody>
          <a:bodyPr anchor="ctr"/>
          <a:lstStyle>
            <a:lvl1pPr marL="0" indent="0">
              <a:buFont typeface="Fira Sans" panose="020B0503050000020004" pitchFamily="34" charset="0"/>
              <a:buNone/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F2FF0E7-4855-2F46-A78C-823982A184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4B4775A8-EB69-F341-A56E-1D29905F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7E4A4CC-3DF8-6F4B-9C51-5492E0798A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28650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34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B895A96-2866-484D-98AF-108A2B672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EADDCE6-9BC9-1045-9A9B-B7DA4ECE9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31917"/>
            <a:ext cx="7886700" cy="46450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gli stili del testo dello schema</a:t>
            </a:r>
          </a:p>
          <a:p>
            <a:pPr marL="514325" marR="0" lvl="1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/>
              <a:t>Secondo livello</a:t>
            </a:r>
          </a:p>
          <a:p>
            <a:pPr marL="814348" marR="0" lvl="2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/>
              <a:t>Terzo livello</a:t>
            </a:r>
          </a:p>
          <a:p>
            <a:pPr marL="514325" marR="0" lvl="1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B3E5275-AA79-C14E-8281-AC408BAAE8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 b="0" i="0">
                <a:solidFill>
                  <a:schemeClr val="bg1">
                    <a:lumMod val="75000"/>
                  </a:schemeClr>
                </a:solidFill>
                <a:latin typeface="Fira Sans Medium" panose="020B0503050000020004" pitchFamily="34" charset="0"/>
              </a:defRPr>
            </a:lvl1pPr>
          </a:lstStyle>
          <a:p>
            <a:fld id="{FEC4A954-C260-E84D-8B85-4D54550A05DF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5003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51" r:id="rId3"/>
    <p:sldLayoutId id="2147483659" r:id="rId4"/>
    <p:sldLayoutId id="2147483650" r:id="rId5"/>
    <p:sldLayoutId id="2147483663" r:id="rId6"/>
    <p:sldLayoutId id="2147483654" r:id="rId7"/>
    <p:sldLayoutId id="2147483657" r:id="rId8"/>
    <p:sldLayoutId id="2147483669" r:id="rId9"/>
    <p:sldLayoutId id="2147483666" r:id="rId10"/>
    <p:sldLayoutId id="2147483665" r:id="rId11"/>
    <p:sldLayoutId id="2147483658" r:id="rId12"/>
  </p:sldLayoutIdLst>
  <p:hf hdr="0" ftr="0" dt="0"/>
  <p:txStyles>
    <p:titleStyle>
      <a:lvl1pPr algn="l" defTabSz="685766" rtl="0" eaLnBrk="1" latinLnBrk="0" hangingPunct="1">
        <a:lnSpc>
          <a:spcPct val="90000"/>
        </a:lnSpc>
        <a:spcBef>
          <a:spcPct val="0"/>
        </a:spcBef>
        <a:buNone/>
        <a:defRPr sz="2700" b="1" kern="1200">
          <a:solidFill>
            <a:schemeClr val="tx1">
              <a:lumMod val="85000"/>
              <a:lumOff val="15000"/>
            </a:schemeClr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171442" indent="-171442" algn="l" defTabSz="685766" rtl="0" eaLnBrk="1" latinLnBrk="0" hangingPunct="1">
        <a:lnSpc>
          <a:spcPct val="90000"/>
        </a:lnSpc>
        <a:spcBef>
          <a:spcPts val="750"/>
        </a:spcBef>
        <a:buFont typeface="Fira Sans" panose="020B0503050000020004" pitchFamily="34" charset="0"/>
        <a:buChar char="―"/>
        <a:defRPr sz="1800" b="0" i="0" kern="1200">
          <a:solidFill>
            <a:schemeClr val="tx1">
              <a:lumMod val="65000"/>
              <a:lumOff val="35000"/>
            </a:schemeClr>
          </a:solidFill>
          <a:latin typeface="Fira Sans Medium" panose="020B0503050000020004" pitchFamily="34" charset="0"/>
          <a:ea typeface="+mn-ea"/>
          <a:cs typeface="+mn-cs"/>
        </a:defRPr>
      </a:lvl1pPr>
      <a:lvl2pPr marL="557185" marR="0" indent="-214303" algn="l" defTabSz="685766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 typeface="Fira Sans" panose="020B0503050000020004" pitchFamily="34" charset="0"/>
        <a:buChar char="–"/>
        <a:tabLst/>
        <a:defRPr sz="1650" b="0" i="0" kern="1200">
          <a:solidFill>
            <a:schemeClr val="tx1">
              <a:lumMod val="65000"/>
              <a:lumOff val="35000"/>
            </a:schemeClr>
          </a:solidFill>
          <a:latin typeface="Fira Sans" panose="020B0503050000020004" pitchFamily="34" charset="0"/>
          <a:ea typeface="+mn-ea"/>
          <a:cs typeface="+mn-cs"/>
        </a:defRPr>
      </a:lvl2pPr>
      <a:lvl3pPr marL="857207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>
              <a:lumMod val="65000"/>
              <a:lumOff val="35000"/>
            </a:schemeClr>
          </a:solidFill>
          <a:latin typeface="Fira Sans" panose="020B0503050000020004" pitchFamily="34" charset="0"/>
          <a:ea typeface="+mn-ea"/>
          <a:cs typeface="+mn-cs"/>
        </a:defRPr>
      </a:lvl3pPr>
      <a:lvl4pPr marL="1200090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6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E01BB7BE-E4F3-F34C-98AC-424C3998BD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/>
              <a:t>Daneri G. Dondero E.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DFAC99DC-03D4-7449-B6C7-2B86A9FA73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123" y="2124966"/>
            <a:ext cx="7825947" cy="1304949"/>
          </a:xfrm>
        </p:spPr>
        <p:txBody>
          <a:bodyPr>
            <a:normAutofit/>
          </a:bodyPr>
          <a:lstStyle/>
          <a:p>
            <a:r>
              <a:rPr lang="it-IT" sz="3800">
                <a:latin typeface="Roboto Slab"/>
                <a:ea typeface="Roboto Slab"/>
                <a:cs typeface="Calibri Light"/>
              </a:rPr>
              <a:t>Consumo Energetico Sostenibile </a:t>
            </a:r>
            <a:endParaRPr lang="it-IT" sz="380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D10E4C7-8206-8949-88EE-952FB5F1AC5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55015" y="3677835"/>
            <a:ext cx="7825947" cy="749279"/>
          </a:xfrm>
        </p:spPr>
        <p:txBody>
          <a:bodyPr>
            <a:normAutofit/>
          </a:bodyPr>
          <a:lstStyle/>
          <a:p>
            <a:r>
              <a:rPr lang="it-IT" sz="2200">
                <a:latin typeface="Roboto Slab"/>
                <a:ea typeface="Roboto Slab"/>
                <a:cs typeface="Roboto Slab"/>
              </a:rPr>
              <a:t>Analisi globale degli indicatori di prestazione</a:t>
            </a:r>
            <a:endParaRPr lang="it-IT" sz="2200">
              <a:cs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2247090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09641DE-F037-FF49-97A0-C983D55C2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3126" y="3883026"/>
            <a:ext cx="8570566" cy="229393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sz="1600">
                <a:latin typeface="Fira Sans Medium"/>
              </a:rPr>
              <a:t>Permette analisi dettagliata delle emissioni del GHG per antonomasia, la CO2. </a:t>
            </a:r>
            <a:endParaRPr lang="en-US" sz="1600"/>
          </a:p>
          <a:p>
            <a:endParaRPr lang="it-IT" sz="1600">
              <a:latin typeface="Fira Sans Medium"/>
            </a:endParaRPr>
          </a:p>
          <a:p>
            <a:r>
              <a:rPr lang="it-IT" sz="1600">
                <a:latin typeface="Fira Sans Medium"/>
              </a:rPr>
              <a:t>Come riferimento sono forniti i primi 8 paesi per inquinamento a livello globale. Mostra sia percentuale globale che emissioni per capita.</a:t>
            </a:r>
            <a:endParaRPr lang="it-IT" sz="1600"/>
          </a:p>
          <a:p>
            <a:endParaRPr lang="it-IT" sz="1600">
              <a:latin typeface="Fira Sans Medium"/>
            </a:endParaRPr>
          </a:p>
          <a:p>
            <a:r>
              <a:rPr lang="it-IT" sz="1600">
                <a:latin typeface="Fira Sans Medium"/>
              </a:rPr>
              <a:t>Possibilità di selezionare un paese per confrontare il suo grado di sostenibilità con i restanti. A questo scopo è utile normalizzare emissioni totali per il numero di abitanti</a:t>
            </a:r>
            <a:endParaRPr lang="it-IT" sz="1600"/>
          </a:p>
          <a:p>
            <a:r>
              <a:rPr lang="it-IT" sz="1600">
                <a:latin typeface="Fira Sans Medium"/>
              </a:rPr>
              <a:t> ==&gt; inquinamento equalizzato rispetto alla popolazione, dato più significativo.</a:t>
            </a:r>
            <a:endParaRPr lang="it-IT" sz="160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30E9C3-C67B-BF46-ABD1-787DE29E8E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10</a:t>
            </a:fld>
            <a:endParaRPr lang="it-IT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D7F5DC7-FA4A-5F47-8D5A-ED5A15EC1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latin typeface="Roboto Slab"/>
                <a:ea typeface="Roboto Slab"/>
                <a:cs typeface="Roboto Slab"/>
              </a:rPr>
              <a:t>BAR  CHART – EMISSIONI PER PAESE</a:t>
            </a:r>
            <a:endParaRPr lang="it-IT"/>
          </a:p>
        </p:txBody>
      </p:sp>
      <p:pic>
        <p:nvPicPr>
          <p:cNvPr id="6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3C84609E-F1EC-D940-052D-4944BDDE8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27923"/>
            <a:ext cx="7456714" cy="275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247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09641DE-F037-FF49-97A0-C983D55C2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5448" y="3729925"/>
            <a:ext cx="8464869" cy="2447038"/>
          </a:xfrm>
        </p:spPr>
        <p:txBody>
          <a:bodyPr>
            <a:normAutofit fontScale="92500" lnSpcReduction="10000"/>
          </a:bodyPr>
          <a:lstStyle/>
          <a:p>
            <a:r>
              <a:rPr lang="it-IT">
                <a:latin typeface="Fira Sans Medium"/>
              </a:rPr>
              <a:t>Evidenzia variabilità dell’LCOE in base al discount rate di interesse. Inoltre rappresenta l’effettiva distribuzione dei campioni che genera i box plot. </a:t>
            </a:r>
            <a:endParaRPr lang="en-US"/>
          </a:p>
          <a:p>
            <a:endParaRPr lang="it-IT">
              <a:latin typeface="Fira Sans Medium"/>
            </a:endParaRPr>
          </a:p>
          <a:p>
            <a:r>
              <a:rPr lang="it-IT">
                <a:latin typeface="Fira Sans Medium"/>
              </a:rPr>
              <a:t>Mette in luce differenze tra impianti diversi; progetti distinti da un CAPEX più elevato necessitano di un discount rate minore per costituire un buon investimento. </a:t>
            </a:r>
            <a:endParaRPr lang="en-US"/>
          </a:p>
          <a:p>
            <a:endParaRPr lang="it-IT">
              <a:latin typeface="Fira Sans Medium"/>
            </a:endParaRPr>
          </a:p>
          <a:p>
            <a:r>
              <a:rPr lang="it-IT">
                <a:latin typeface="Fira Sans Medium"/>
              </a:rPr>
              <a:t>Vengono fornite informazioni statistiche quali mediana, minimo, massimo e quartili. Mette a disposizione una panoramica che prescinde dal sistema paese di riferimento. </a:t>
            </a:r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30E9C3-C67B-BF46-ABD1-787DE29E8E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11</a:t>
            </a:fld>
            <a:endParaRPr lang="it-IT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D7F5DC7-FA4A-5F47-8D5A-ED5A15EC1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latin typeface="Roboto Slab"/>
                <a:ea typeface="Roboto Slab"/>
                <a:cs typeface="Roboto Slab"/>
              </a:rPr>
              <a:t>BOX PLOT – LCOE BY ENERGY SOURCE</a:t>
            </a:r>
            <a:endParaRPr lang="it-IT"/>
          </a:p>
        </p:txBody>
      </p:sp>
      <p:pic>
        <p:nvPicPr>
          <p:cNvPr id="2" name="Picture 6" descr="Chart&#10;&#10;Description automatically generated">
            <a:extLst>
              <a:ext uri="{FF2B5EF4-FFF2-40B4-BE49-F238E27FC236}">
                <a16:creationId xmlns:a16="http://schemas.microsoft.com/office/drawing/2014/main" id="{05C89F50-244E-9318-66B6-EF7F52E1D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" y="910194"/>
            <a:ext cx="7761515" cy="262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28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257CEA9-4941-F547-AC84-65DE30950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876" y="3792075"/>
            <a:ext cx="8477158" cy="238488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700"/>
              </a:spcBef>
            </a:pPr>
            <a:r>
              <a:rPr lang="it-IT">
                <a:latin typeface="Fira Sans Medium"/>
              </a:rPr>
              <a:t>Previsioni dell’LCOE cuciti sul singolo paese di riferimento, entra nel dettaglio e sviscera propensione all’ecosostenibilità di ciascun attore. </a:t>
            </a:r>
            <a:endParaRPr lang="en-US"/>
          </a:p>
          <a:p>
            <a:pPr>
              <a:lnSpc>
                <a:spcPct val="120000"/>
              </a:lnSpc>
              <a:spcBef>
                <a:spcPts val="700"/>
              </a:spcBef>
            </a:pPr>
            <a:endParaRPr lang="it-IT">
              <a:latin typeface="Fira Sans Medium"/>
            </a:endParaRPr>
          </a:p>
          <a:p>
            <a:pPr>
              <a:lnSpc>
                <a:spcPct val="120000"/>
              </a:lnSpc>
              <a:spcBef>
                <a:spcPts val="700"/>
              </a:spcBef>
            </a:pPr>
            <a:r>
              <a:rPr lang="it-IT">
                <a:latin typeface="Fira Sans Medium"/>
              </a:rPr>
              <a:t>Valori formulati sulla base di agevolazioni economiche, reperibilità di una particolare fonte energetica, progetti già messi a terra. </a:t>
            </a:r>
          </a:p>
          <a:p>
            <a:pPr>
              <a:lnSpc>
                <a:spcPct val="120000"/>
              </a:lnSpc>
              <a:spcBef>
                <a:spcPts val="700"/>
              </a:spcBef>
            </a:pPr>
            <a:endParaRPr lang="it-IT"/>
          </a:p>
          <a:p>
            <a:pPr>
              <a:lnSpc>
                <a:spcPct val="120000"/>
              </a:lnSpc>
              <a:spcBef>
                <a:spcPts val="700"/>
              </a:spcBef>
            </a:pPr>
            <a:r>
              <a:rPr lang="it-IT">
                <a:latin typeface="Fira Sans Medium"/>
              </a:rPr>
              <a:t>Possibilità di selezionare discount rate per comprendere quali politiche andrebbero adottate da ciascun paese al fine di rendere sostenibili progetti di impianti rinnovabili. </a:t>
            </a:r>
          </a:p>
          <a:p>
            <a:pPr>
              <a:lnSpc>
                <a:spcPct val="120000"/>
              </a:lnSpc>
              <a:spcBef>
                <a:spcPts val="700"/>
              </a:spcBef>
            </a:pPr>
            <a:endParaRPr lang="it-IT"/>
          </a:p>
          <a:p>
            <a:pPr>
              <a:lnSpc>
                <a:spcPct val="120000"/>
              </a:lnSpc>
              <a:spcBef>
                <a:spcPts val="700"/>
              </a:spcBef>
            </a:pPr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4804FD6-F22C-F348-92FC-297443A741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12</a:t>
            </a:fld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6CAF5CD9-86A0-6444-9847-3590005E8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latin typeface="Roboto Slab"/>
                <a:ea typeface="Roboto Slab"/>
                <a:cs typeface="Roboto Slab"/>
              </a:rPr>
              <a:t>SCATTER PLOT – LCOE BY COUNTRY</a:t>
            </a:r>
            <a:endParaRPr lang="it-IT">
              <a:cs typeface="Roboto Slab"/>
            </a:endParaRPr>
          </a:p>
        </p:txBody>
      </p:sp>
      <p:pic>
        <p:nvPicPr>
          <p:cNvPr id="2" name="Picture 6" descr="Chart&#10;&#10;Description automatically generated">
            <a:extLst>
              <a:ext uri="{FF2B5EF4-FFF2-40B4-BE49-F238E27FC236}">
                <a16:creationId xmlns:a16="http://schemas.microsoft.com/office/drawing/2014/main" id="{4E4CF8C3-C6A2-A80A-A2A1-19D5EB74E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315" y="962508"/>
            <a:ext cx="8251372" cy="237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09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6454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9312EAA9-383D-3C47-B5D7-939E05AB9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48639"/>
            <a:ext cx="7886700" cy="432030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AutoNum type="arabicPeriod"/>
            </a:pPr>
            <a:endParaRPr lang="it-IT" b="1">
              <a:latin typeface="Roboto Slab"/>
              <a:ea typeface="Roboto Slab"/>
              <a:cs typeface="Roboto Slab"/>
            </a:endParaRPr>
          </a:p>
          <a:p>
            <a:pPr marL="457200" indent="-457200">
              <a:lnSpc>
                <a:spcPct val="100000"/>
              </a:lnSpc>
              <a:buClr>
                <a:srgbClr val="262626"/>
              </a:buClr>
              <a:buAutoNum type="arabicPeriod"/>
            </a:pPr>
            <a:r>
              <a:rPr lang="it-IT" b="1">
                <a:latin typeface="Roboto Slab"/>
                <a:ea typeface="Roboto Slab"/>
                <a:cs typeface="Roboto Slab"/>
              </a:rPr>
              <a:t>Dimostrare l'esistenza di una correlazione tra fonti energetiche utilizzate livello di emissioni, in virtù dell'analisi dell'energy mix e delle emissioni di ciascuno stato. Fugare ogni dubbio circa la minor carbon footprint dei paesi che si affidano a fonti energetiche rinnovabili. </a:t>
            </a:r>
            <a:endParaRPr lang="it-IT"/>
          </a:p>
          <a:p>
            <a:pPr marL="457200" indent="-457200">
              <a:lnSpc>
                <a:spcPct val="100000"/>
              </a:lnSpc>
              <a:buClr>
                <a:srgbClr val="262626"/>
              </a:buClr>
              <a:buAutoNum type="arabicPeriod"/>
            </a:pPr>
            <a:endParaRPr lang="it-IT" b="1">
              <a:latin typeface="Roboto Slab"/>
              <a:ea typeface="Roboto Slab"/>
              <a:cs typeface="Roboto Slab"/>
            </a:endParaRP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it-IT" b="1">
                <a:latin typeface="Roboto Slab"/>
                <a:ea typeface="Roboto Slab"/>
                <a:cs typeface="Roboto Slab"/>
              </a:rPr>
              <a:t>Comprovare che la sostenibilità ecologica deriva da agevolazioni economiche imposte da enti nazionali e sovranazionali. Questo tramite l'analisi di indicatori come il LCOE.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it-IT"/>
          </a:p>
          <a:p>
            <a:pPr marL="457200" indent="-457200">
              <a:buFont typeface="+mj-lt"/>
              <a:buAutoNum type="arabicPeriod"/>
            </a:pPr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66016892-186A-9A40-8B09-6FF54F792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2469"/>
            <a:ext cx="7886700" cy="988662"/>
          </a:xfrm>
        </p:spPr>
        <p:txBody>
          <a:bodyPr/>
          <a:lstStyle/>
          <a:p>
            <a:r>
              <a:rPr lang="it-IT">
                <a:latin typeface="Roboto Slab"/>
                <a:ea typeface="Roboto Slab"/>
                <a:cs typeface="Roboto Slab"/>
              </a:rPr>
              <a:t>Obiettivi </a:t>
            </a:r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B002287-6745-0542-857C-08571A321B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787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9312EAA9-383D-3C47-B5D7-939E05AB9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08609"/>
            <a:ext cx="7886700" cy="305756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>
                <a:latin typeface="Fira Sans Medium"/>
              </a:rPr>
              <a:t>British Petroleum</a:t>
            </a: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>
                <a:latin typeface="Fira Sans Medium"/>
              </a:rPr>
              <a:t>The World Bank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>
                <a:latin typeface="Fira Sans Medium"/>
              </a:rPr>
              <a:t>International Energy Agency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err="1"/>
              <a:t>Worldometer</a:t>
            </a:r>
            <a:endParaRPr lang="it-IT"/>
          </a:p>
          <a:p>
            <a:pPr marL="342900" indent="-342900">
              <a:buClr>
                <a:srgbClr val="262626"/>
              </a:buClr>
              <a:buFont typeface="Arial" panose="020B0604020202020204" pitchFamily="34" charset="0"/>
              <a:buChar char="•"/>
            </a:pPr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66016892-186A-9A40-8B09-6FF54F792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Fonti dati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B002287-6745-0542-857C-08571A321B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3</a:t>
            </a:fld>
            <a:endParaRPr lang="it-IT"/>
          </a:p>
        </p:txBody>
      </p:sp>
      <p:pic>
        <p:nvPicPr>
          <p:cNvPr id="1028" name="Picture 4" descr="BP Logo | Storia, valore, PNG">
            <a:extLst>
              <a:ext uri="{FF2B5EF4-FFF2-40B4-BE49-F238E27FC236}">
                <a16:creationId xmlns:a16="http://schemas.microsoft.com/office/drawing/2014/main" id="{77CD2BDB-6744-48B5-AE48-BF182B6A4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044" y="732577"/>
            <a:ext cx="2680510" cy="1675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F0661BE-C515-4F31-B3BA-EA79420CA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4399" y="3429457"/>
            <a:ext cx="1250493" cy="1250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437A0C5-1884-4159-A284-CF33BB675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7907" y="2739491"/>
            <a:ext cx="3890211" cy="78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orldometer - real time world statistics">
            <a:extLst>
              <a:ext uri="{FF2B5EF4-FFF2-40B4-BE49-F238E27FC236}">
                <a16:creationId xmlns:a16="http://schemas.microsoft.com/office/drawing/2014/main" id="{9024CBEE-EC31-43E8-977C-89E805108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560" y="4776431"/>
            <a:ext cx="1157593" cy="1157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2806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5D5A2D0B-9D99-AD4C-BD4C-2BFD72C96E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8650" y="1856383"/>
            <a:ext cx="7886700" cy="4042921"/>
          </a:xfrm>
        </p:spPr>
        <p:txBody>
          <a:bodyPr>
            <a:normAutofit fontScale="85000" lnSpcReduction="20000"/>
          </a:bodyPr>
          <a:lstStyle/>
          <a:p>
            <a:r>
              <a:rPr lang="it-IT" b="0">
                <a:solidFill>
                  <a:schemeClr val="tx2"/>
                </a:solidFill>
                <a:latin typeface="Fira Sans"/>
                <a:ea typeface="Roboto Slab"/>
                <a:cs typeface="Roboto Slab"/>
              </a:rPr>
              <a:t>I dataset utilizzati presentano </a:t>
            </a:r>
            <a:r>
              <a:rPr lang="it-IT" b="0" err="1">
                <a:solidFill>
                  <a:schemeClr val="tx2"/>
                </a:solidFill>
                <a:latin typeface="Fira Sans"/>
                <a:ea typeface="Roboto Slab"/>
                <a:cs typeface="Roboto Slab"/>
              </a:rPr>
              <a:t>missing</a:t>
            </a:r>
            <a:r>
              <a:rPr lang="it-IT" b="0">
                <a:solidFill>
                  <a:schemeClr val="tx2"/>
                </a:solidFill>
                <a:latin typeface="Fira Sans"/>
                <a:ea typeface="Roboto Slab"/>
                <a:cs typeface="Roboto Slab"/>
              </a:rPr>
              <a:t> data in relazione ai paesi in via di sviluppo. Questo non per la scarsa qualità della raccolta dati, ma piuttosto per le manchevolezze e la poca trasparenza degli attori statali in questione.</a:t>
            </a:r>
            <a:endParaRPr lang="it-IT" b="0">
              <a:solidFill>
                <a:schemeClr val="tx2"/>
              </a:solidFill>
              <a:latin typeface="Fira Sans"/>
              <a:cs typeface="Roboto Slab"/>
            </a:endParaRPr>
          </a:p>
          <a:p>
            <a:endParaRPr lang="it-IT" b="0">
              <a:solidFill>
                <a:schemeClr val="tx2"/>
              </a:solidFill>
              <a:latin typeface="Fira Sans"/>
              <a:ea typeface="Roboto Slab"/>
              <a:cs typeface="Roboto Slab"/>
            </a:endParaRPr>
          </a:p>
          <a:p>
            <a:r>
              <a:rPr lang="it-IT" b="0">
                <a:solidFill>
                  <a:schemeClr val="tx2"/>
                </a:solidFill>
                <a:latin typeface="Fira Sans"/>
                <a:ea typeface="Roboto Slab"/>
                <a:cs typeface="Roboto Slab"/>
              </a:rPr>
              <a:t>E' stato necessario svolgere operazioni di aggregazione per condensare tabelle multiple in una singola. Questo ci è stato permesso dal formato omogeneo dei dataset reperiti. Tali operazioni sono state svolte sui dati inerenti al LCOE suddivisi per fonte energetica (in origine una tabella per ciascuna fonte).</a:t>
            </a:r>
          </a:p>
          <a:p>
            <a:endParaRPr lang="it-IT" b="0">
              <a:solidFill>
                <a:schemeClr val="tx2"/>
              </a:solidFill>
              <a:latin typeface="Fira Sans"/>
              <a:ea typeface="Roboto Slab"/>
              <a:cs typeface="Roboto Slab"/>
            </a:endParaRPr>
          </a:p>
          <a:p>
            <a:r>
              <a:rPr lang="it-IT" b="0">
                <a:solidFill>
                  <a:schemeClr val="tx2"/>
                </a:solidFill>
                <a:latin typeface="Fira Sans"/>
                <a:ea typeface="Roboto Slab"/>
                <a:cs typeface="Roboto Slab"/>
              </a:rPr>
              <a:t>Abbiamo integrato i dati sul consumo energetico per paese con le rispettive popolazioni, in modo tale da normalizzare i valori e renderli più significativi. Inoltre abbiamo calcolato la variazione percentuale tra 2020 e 2021 per evidenziare il trend di ciascun paese.</a:t>
            </a:r>
          </a:p>
          <a:p>
            <a:endParaRPr lang="it-IT" b="0">
              <a:solidFill>
                <a:schemeClr val="tx2"/>
              </a:solidFill>
              <a:latin typeface="Fira Sans"/>
              <a:ea typeface="Roboto Slab"/>
              <a:cs typeface="Roboto Slab"/>
            </a:endParaRPr>
          </a:p>
        </p:txBody>
      </p:sp>
      <p:sp>
        <p:nvSpPr>
          <p:cNvPr id="10" name="Titolo 9">
            <a:extLst>
              <a:ext uri="{FF2B5EF4-FFF2-40B4-BE49-F238E27FC236}">
                <a16:creationId xmlns:a16="http://schemas.microsoft.com/office/drawing/2014/main" id="{AE141B83-8091-C043-AD81-40AC0EA61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latin typeface="Roboto Slab"/>
                <a:ea typeface="Roboto Slab"/>
                <a:cs typeface="Roboto Slab"/>
              </a:rPr>
              <a:t>               Data </a:t>
            </a:r>
            <a:r>
              <a:rPr lang="it-IT" err="1">
                <a:latin typeface="Roboto Slab"/>
                <a:ea typeface="Roboto Slab"/>
                <a:cs typeface="Roboto Slab"/>
              </a:rPr>
              <a:t>cleaning</a:t>
            </a:r>
            <a:r>
              <a:rPr lang="it-IT">
                <a:latin typeface="Roboto Slab"/>
                <a:ea typeface="Roboto Slab"/>
                <a:cs typeface="Roboto Slab"/>
              </a:rPr>
              <a:t> and </a:t>
            </a:r>
            <a:r>
              <a:rPr lang="it-IT" err="1">
                <a:latin typeface="Roboto Slab"/>
                <a:ea typeface="Roboto Slab"/>
                <a:cs typeface="Roboto Slab"/>
              </a:rPr>
              <a:t>preparation</a:t>
            </a:r>
            <a:endParaRPr lang="it-IT" err="1">
              <a:cs typeface="Roboto Slab" pitchFamily="2" charset="0"/>
            </a:endParaRP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6DA59E7-AF31-BC4D-9763-FC33EDAB392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5143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5D5A2D0B-9D99-AD4C-BD4C-2BFD72C96E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8650" y="767811"/>
            <a:ext cx="7886700" cy="951380"/>
          </a:xfrm>
        </p:spPr>
        <p:txBody>
          <a:bodyPr vert="horz" lIns="91440" tIns="45720" rIns="91440" bIns="45720" rtlCol="0" anchor="ctr">
            <a:noAutofit/>
          </a:bodyPr>
          <a:lstStyle/>
          <a:p>
            <a:endParaRPr lang="it-IT" b="0">
              <a:solidFill>
                <a:schemeClr val="tx2"/>
              </a:solidFill>
              <a:latin typeface="Fira Sans"/>
              <a:ea typeface="Roboto Slab"/>
              <a:cs typeface="Roboto Slab"/>
            </a:endParaRPr>
          </a:p>
          <a:p>
            <a:r>
              <a:rPr lang="it-IT" sz="2000" b="0">
                <a:solidFill>
                  <a:schemeClr val="tx2"/>
                </a:solidFill>
                <a:latin typeface="Roboto Slab"/>
                <a:ea typeface="Roboto Slab"/>
                <a:cs typeface="Roboto Slab"/>
              </a:rPr>
              <a:t>In partenza l'insieme dei </a:t>
            </a:r>
            <a:r>
              <a:rPr lang="it-IT" sz="2000" b="0" err="1">
                <a:solidFill>
                  <a:schemeClr val="tx2"/>
                </a:solidFill>
                <a:latin typeface="Roboto Slab"/>
                <a:ea typeface="Roboto Slab"/>
                <a:cs typeface="Roboto Slab"/>
              </a:rPr>
              <a:t>PIs</a:t>
            </a:r>
            <a:r>
              <a:rPr lang="it-IT" sz="2000" b="0">
                <a:solidFill>
                  <a:schemeClr val="tx2"/>
                </a:solidFill>
                <a:latin typeface="Roboto Slab"/>
                <a:ea typeface="Roboto Slab"/>
                <a:cs typeface="Roboto Slab"/>
              </a:rPr>
              <a:t>(Performance </a:t>
            </a:r>
            <a:r>
              <a:rPr lang="it-IT" sz="2000" b="0" err="1">
                <a:solidFill>
                  <a:schemeClr val="tx2"/>
                </a:solidFill>
                <a:latin typeface="Roboto Slab"/>
                <a:ea typeface="Roboto Slab"/>
                <a:cs typeface="Roboto Slab"/>
              </a:rPr>
              <a:t>Indicators</a:t>
            </a:r>
            <a:r>
              <a:rPr lang="it-IT" sz="2000" b="0">
                <a:solidFill>
                  <a:schemeClr val="tx2"/>
                </a:solidFill>
                <a:latin typeface="Roboto Slab"/>
                <a:ea typeface="Roboto Slab"/>
                <a:cs typeface="Roboto Slab"/>
              </a:rPr>
              <a:t>) era costituito da:</a:t>
            </a:r>
          </a:p>
        </p:txBody>
      </p:sp>
      <p:sp>
        <p:nvSpPr>
          <p:cNvPr id="10" name="Titolo 9">
            <a:extLst>
              <a:ext uri="{FF2B5EF4-FFF2-40B4-BE49-F238E27FC236}">
                <a16:creationId xmlns:a16="http://schemas.microsoft.com/office/drawing/2014/main" id="{AE141B83-8091-C043-AD81-40AC0EA61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latin typeface="Roboto Slab"/>
                <a:ea typeface="Roboto Slab"/>
                <a:cs typeface="Roboto Slab"/>
              </a:rPr>
              <a:t>                   Performance </a:t>
            </a:r>
            <a:r>
              <a:rPr lang="it-IT" err="1">
                <a:latin typeface="Roboto Slab"/>
                <a:ea typeface="Roboto Slab"/>
                <a:cs typeface="Roboto Slab"/>
              </a:rPr>
              <a:t>Indicators</a:t>
            </a:r>
            <a:endParaRPr lang="it-IT" err="1">
              <a:cs typeface="Roboto Slab"/>
            </a:endParaRP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6DA59E7-AF31-BC4D-9763-FC33EDAB392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5</a:t>
            </a:fld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F3EE982C-6763-E344-93F0-7FE5E4E2F474}"/>
              </a:ext>
            </a:extLst>
          </p:cNvPr>
          <p:cNvSpPr/>
          <p:nvPr/>
        </p:nvSpPr>
        <p:spPr>
          <a:xfrm>
            <a:off x="3978447" y="3035149"/>
            <a:ext cx="1192170" cy="1159319"/>
          </a:xfrm>
          <a:prstGeom prst="ellipse">
            <a:avLst/>
          </a:prstGeom>
          <a:solidFill>
            <a:srgbClr val="574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500" i="1">
                <a:solidFill>
                  <a:schemeClr val="bg1"/>
                </a:solidFill>
                <a:latin typeface="Fira Sans Medium" panose="020B0503050000020004" pitchFamily="34" charset="0"/>
              </a:rPr>
              <a:t>LCOE</a:t>
            </a:r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F242548B-ED07-504D-AE62-6FECA86FB840}"/>
              </a:ext>
            </a:extLst>
          </p:cNvPr>
          <p:cNvSpPr/>
          <p:nvPr/>
        </p:nvSpPr>
        <p:spPr>
          <a:xfrm>
            <a:off x="6860067" y="4668743"/>
            <a:ext cx="1261538" cy="1310612"/>
          </a:xfrm>
          <a:prstGeom prst="ellipse">
            <a:avLst/>
          </a:prstGeom>
          <a:solidFill>
            <a:srgbClr val="574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500" i="1">
                <a:solidFill>
                  <a:schemeClr val="bg1"/>
                </a:solidFill>
                <a:latin typeface="Fira Sans Medium" panose="020B0503050000020004" pitchFamily="34" charset="0"/>
              </a:rPr>
              <a:t>Discount </a:t>
            </a:r>
          </a:p>
          <a:p>
            <a:pPr algn="ctr"/>
            <a:r>
              <a:rPr lang="it-IT" sz="1500" i="1">
                <a:solidFill>
                  <a:schemeClr val="bg1"/>
                </a:solidFill>
                <a:latin typeface="Fira Sans Medium" panose="020B0503050000020004" pitchFamily="34" charset="0"/>
              </a:rPr>
              <a:t>Rate</a:t>
            </a: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2A3602C9-1AA5-004B-A7EF-960F690CFCAD}"/>
              </a:ext>
            </a:extLst>
          </p:cNvPr>
          <p:cNvSpPr/>
          <p:nvPr/>
        </p:nvSpPr>
        <p:spPr>
          <a:xfrm>
            <a:off x="7194401" y="2436181"/>
            <a:ext cx="1443842" cy="1498271"/>
          </a:xfrm>
          <a:prstGeom prst="ellipse">
            <a:avLst/>
          </a:prstGeom>
          <a:solidFill>
            <a:srgbClr val="574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500" i="1">
                <a:solidFill>
                  <a:schemeClr val="bg1"/>
                </a:solidFill>
                <a:latin typeface="Fira Sans Medium" panose="020B0503050000020004" pitchFamily="34" charset="0"/>
              </a:rPr>
              <a:t>Emissioni di CO2</a:t>
            </a:r>
          </a:p>
        </p:txBody>
      </p:sp>
      <p:sp>
        <p:nvSpPr>
          <p:cNvPr id="11" name="Ovale 13">
            <a:extLst>
              <a:ext uri="{FF2B5EF4-FFF2-40B4-BE49-F238E27FC236}">
                <a16:creationId xmlns:a16="http://schemas.microsoft.com/office/drawing/2014/main" id="{527D21A3-03E7-4854-82E6-9D6386F919C3}"/>
              </a:ext>
            </a:extLst>
          </p:cNvPr>
          <p:cNvSpPr/>
          <p:nvPr/>
        </p:nvSpPr>
        <p:spPr>
          <a:xfrm>
            <a:off x="1127533" y="2060132"/>
            <a:ext cx="1650670" cy="1552698"/>
          </a:xfrm>
          <a:prstGeom prst="ellipse">
            <a:avLst/>
          </a:prstGeom>
          <a:solidFill>
            <a:srgbClr val="574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500" i="1">
                <a:solidFill>
                  <a:schemeClr val="bg1"/>
                </a:solidFill>
                <a:latin typeface="Fira Sans Medium"/>
              </a:rPr>
              <a:t>Energia Consumata</a:t>
            </a:r>
            <a:endParaRPr lang="it-IT" sz="1500" i="1">
              <a:solidFill>
                <a:schemeClr val="bg1"/>
              </a:solidFill>
              <a:latin typeface="Fira Sans Medium" panose="020B0503050000020004" pitchFamily="34" charset="0"/>
            </a:endParaRPr>
          </a:p>
        </p:txBody>
      </p:sp>
      <p:sp>
        <p:nvSpPr>
          <p:cNvPr id="2" name="Ovale 13">
            <a:extLst>
              <a:ext uri="{FF2B5EF4-FFF2-40B4-BE49-F238E27FC236}">
                <a16:creationId xmlns:a16="http://schemas.microsoft.com/office/drawing/2014/main" id="{A05AC074-2523-0EFE-F317-C5D50DF7A22D}"/>
              </a:ext>
            </a:extLst>
          </p:cNvPr>
          <p:cNvSpPr/>
          <p:nvPr/>
        </p:nvSpPr>
        <p:spPr>
          <a:xfrm>
            <a:off x="5416504" y="1929501"/>
            <a:ext cx="1051956" cy="1019299"/>
          </a:xfrm>
          <a:prstGeom prst="ellipse">
            <a:avLst/>
          </a:prstGeom>
          <a:solidFill>
            <a:srgbClr val="574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500" i="1">
                <a:solidFill>
                  <a:schemeClr val="bg1"/>
                </a:solidFill>
                <a:latin typeface="Fira Sans Medium"/>
              </a:rPr>
              <a:t>CAPEX</a:t>
            </a:r>
            <a:endParaRPr lang="it-IT" sz="1500" i="1">
              <a:solidFill>
                <a:schemeClr val="bg1"/>
              </a:solidFill>
              <a:latin typeface="Fira Sans Medium" panose="020B0503050000020004" pitchFamily="34" charset="0"/>
            </a:endParaRPr>
          </a:p>
        </p:txBody>
      </p:sp>
      <p:sp>
        <p:nvSpPr>
          <p:cNvPr id="3" name="Ovale 13">
            <a:extLst>
              <a:ext uri="{FF2B5EF4-FFF2-40B4-BE49-F238E27FC236}">
                <a16:creationId xmlns:a16="http://schemas.microsoft.com/office/drawing/2014/main" id="{E6EEC8E8-E908-6E73-2A3A-FD9285C67EAC}"/>
              </a:ext>
            </a:extLst>
          </p:cNvPr>
          <p:cNvSpPr/>
          <p:nvPr/>
        </p:nvSpPr>
        <p:spPr>
          <a:xfrm>
            <a:off x="724761" y="4977502"/>
            <a:ext cx="986643" cy="997528"/>
          </a:xfrm>
          <a:prstGeom prst="ellipse">
            <a:avLst/>
          </a:prstGeom>
          <a:solidFill>
            <a:srgbClr val="574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500" i="1">
                <a:solidFill>
                  <a:schemeClr val="bg1"/>
                </a:solidFill>
                <a:latin typeface="Fira Sans Medium"/>
              </a:rPr>
              <a:t>O&amp;M Cost</a:t>
            </a:r>
            <a:endParaRPr lang="it-IT" sz="1500" i="1">
              <a:solidFill>
                <a:schemeClr val="bg1"/>
              </a:solidFill>
              <a:latin typeface="Fira Sans Medium" panose="020B0503050000020004" pitchFamily="34" charset="0"/>
            </a:endParaRPr>
          </a:p>
        </p:txBody>
      </p:sp>
      <p:sp>
        <p:nvSpPr>
          <p:cNvPr id="5" name="Ovale 13">
            <a:extLst>
              <a:ext uri="{FF2B5EF4-FFF2-40B4-BE49-F238E27FC236}">
                <a16:creationId xmlns:a16="http://schemas.microsoft.com/office/drawing/2014/main" id="{A39B14A2-F50F-C4FE-679B-5F33763E344D}"/>
              </a:ext>
            </a:extLst>
          </p:cNvPr>
          <p:cNvSpPr/>
          <p:nvPr/>
        </p:nvSpPr>
        <p:spPr>
          <a:xfrm>
            <a:off x="2412047" y="4161074"/>
            <a:ext cx="1280557" cy="1313214"/>
          </a:xfrm>
          <a:prstGeom prst="ellipse">
            <a:avLst/>
          </a:prstGeom>
          <a:solidFill>
            <a:srgbClr val="574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500" i="1" err="1">
                <a:solidFill>
                  <a:schemeClr val="bg1"/>
                </a:solidFill>
                <a:latin typeface="Fira Sans Medium"/>
              </a:rPr>
              <a:t>Capacity</a:t>
            </a:r>
            <a:r>
              <a:rPr lang="it-IT" sz="1500" i="1">
                <a:solidFill>
                  <a:schemeClr val="bg1"/>
                </a:solidFill>
                <a:latin typeface="Fira Sans Medium"/>
              </a:rPr>
              <a:t> </a:t>
            </a:r>
            <a:r>
              <a:rPr lang="it-IT" sz="1500" i="1" err="1">
                <a:solidFill>
                  <a:schemeClr val="bg1"/>
                </a:solidFill>
                <a:latin typeface="Fira Sans Medium"/>
              </a:rPr>
              <a:t>Factor</a:t>
            </a:r>
            <a:endParaRPr lang="it-IT" sz="1500" i="1" err="1">
              <a:solidFill>
                <a:schemeClr val="bg1"/>
              </a:solidFill>
              <a:latin typeface="Fira Sans Medium" panose="020B0503050000020004" pitchFamily="34" charset="0"/>
            </a:endParaRPr>
          </a:p>
        </p:txBody>
      </p:sp>
      <p:sp>
        <p:nvSpPr>
          <p:cNvPr id="7" name="Ovale 13">
            <a:extLst>
              <a:ext uri="{FF2B5EF4-FFF2-40B4-BE49-F238E27FC236}">
                <a16:creationId xmlns:a16="http://schemas.microsoft.com/office/drawing/2014/main" id="{E48DD5BE-B507-3E48-3607-0EFD520AB60D}"/>
              </a:ext>
            </a:extLst>
          </p:cNvPr>
          <p:cNvSpPr/>
          <p:nvPr/>
        </p:nvSpPr>
        <p:spPr>
          <a:xfrm>
            <a:off x="4567419" y="4857760"/>
            <a:ext cx="1454728" cy="1411184"/>
          </a:xfrm>
          <a:prstGeom prst="ellipse">
            <a:avLst/>
          </a:prstGeom>
          <a:solidFill>
            <a:srgbClr val="574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t-IT" sz="1500" i="1" err="1">
                <a:solidFill>
                  <a:schemeClr val="bg1"/>
                </a:solidFill>
                <a:latin typeface="Fira Sans Medium"/>
              </a:rPr>
              <a:t>Economic</a:t>
            </a:r>
            <a:r>
              <a:rPr lang="it-IT" sz="1500" i="1">
                <a:solidFill>
                  <a:schemeClr val="bg1"/>
                </a:solidFill>
                <a:latin typeface="Fira Sans Medium"/>
              </a:rPr>
              <a:t> Life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033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latin typeface="Roboto Slab"/>
                <a:ea typeface="Roboto Slab"/>
                <a:cs typeface="Roboto Slab"/>
              </a:rPr>
              <a:t>                Key Performance </a:t>
            </a:r>
            <a:r>
              <a:rPr lang="it-IT" err="1">
                <a:latin typeface="Roboto Slab"/>
                <a:ea typeface="Roboto Slab"/>
                <a:cs typeface="Roboto Slab"/>
              </a:rPr>
              <a:t>Indicators</a:t>
            </a:r>
            <a:endParaRPr lang="it-IT" err="1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6</a:t>
            </a:fld>
            <a:endParaRPr lang="it-IT"/>
          </a:p>
        </p:txBody>
      </p:sp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C7DFC099-6B6F-2A4F-B9BB-08792A7A1D75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650" y="2174175"/>
            <a:ext cx="7886700" cy="3862857"/>
          </a:xfrm>
        </p:spPr>
        <p:txBody>
          <a:bodyPr>
            <a:normAutofit lnSpcReduction="10000"/>
          </a:bodyPr>
          <a:lstStyle/>
          <a:p>
            <a:pPr marL="342900" lvl="1" indent="0">
              <a:buNone/>
            </a:pPr>
            <a:endParaRPr lang="it-IT" i="1">
              <a:solidFill>
                <a:schemeClr val="tx1"/>
              </a:solidFill>
              <a:latin typeface="Fira Sans"/>
            </a:endParaRPr>
          </a:p>
          <a:p>
            <a:pPr indent="0">
              <a:buFont typeface="Fira Sans" panose="020B0503050000020004" pitchFamily="34" charset="0"/>
              <a:buNone/>
            </a:pPr>
            <a:r>
              <a:rPr lang="it-IT">
                <a:latin typeface="Fira Sans Medium"/>
              </a:rPr>
              <a:t>Sostenibilità ambientale</a:t>
            </a:r>
            <a:endParaRPr lang="it-IT">
              <a:latin typeface="Fira Sans"/>
            </a:endParaRPr>
          </a:p>
          <a:p>
            <a:pPr marL="513715" lvl="1" indent="-170815">
              <a:buFont typeface="Arial"/>
              <a:buChar char="•"/>
            </a:pPr>
            <a:r>
              <a:rPr lang="it-IT" i="1">
                <a:solidFill>
                  <a:schemeClr val="tx1"/>
                </a:solidFill>
                <a:latin typeface="Fira Sans"/>
              </a:rPr>
              <a:t>CO2 emessa (tonnellate)</a:t>
            </a:r>
            <a:endParaRPr lang="en-US">
              <a:solidFill>
                <a:schemeClr val="tx1"/>
              </a:solidFill>
              <a:latin typeface="Fira Sans"/>
            </a:endParaRPr>
          </a:p>
          <a:p>
            <a:pPr marL="342900" lvl="1" indent="0">
              <a:buNone/>
            </a:pPr>
            <a:r>
              <a:rPr lang="it-IT" i="1">
                <a:solidFill>
                  <a:schemeClr val="tx1"/>
                </a:solidFill>
                <a:latin typeface="Fira Sans"/>
              </a:rPr>
              <a:t>    ==&gt;  share globale</a:t>
            </a:r>
            <a:endParaRPr lang="en-US">
              <a:solidFill>
                <a:schemeClr val="tx1"/>
              </a:solidFill>
              <a:latin typeface="Fira Sans"/>
            </a:endParaRPr>
          </a:p>
          <a:p>
            <a:pPr marL="342900" lvl="1" indent="0">
              <a:buNone/>
            </a:pPr>
            <a:r>
              <a:rPr lang="it-IT" i="1">
                <a:solidFill>
                  <a:schemeClr val="tx1"/>
                </a:solidFill>
                <a:latin typeface="Fira Sans"/>
              </a:rPr>
              <a:t>    ==&gt;  valore per capita (più significativo)</a:t>
            </a:r>
            <a:endParaRPr lang="en-US">
              <a:solidFill>
                <a:schemeClr val="tx1"/>
              </a:solidFill>
              <a:latin typeface="Fira Sans"/>
            </a:endParaRPr>
          </a:p>
          <a:p>
            <a:pPr marL="513715" lvl="1" indent="-170815">
              <a:buFont typeface="Arial"/>
              <a:buChar char="•"/>
            </a:pPr>
            <a:r>
              <a:rPr lang="it-IT" i="1">
                <a:solidFill>
                  <a:schemeClr val="tx1"/>
                </a:solidFill>
                <a:latin typeface="Fira Sans"/>
              </a:rPr>
              <a:t>Energia consumata (in </a:t>
            </a:r>
            <a:r>
              <a:rPr lang="it-IT" i="1" err="1">
                <a:solidFill>
                  <a:schemeClr val="tx1"/>
                </a:solidFill>
                <a:latin typeface="Fira Sans"/>
              </a:rPr>
              <a:t>EsaJoule</a:t>
            </a:r>
            <a:r>
              <a:rPr lang="it-IT" i="1">
                <a:solidFill>
                  <a:schemeClr val="tx1"/>
                </a:solidFill>
                <a:latin typeface="Fira Sans"/>
              </a:rPr>
              <a:t>) per tipologia di sorgente</a:t>
            </a:r>
            <a:endParaRPr lang="it-IT">
              <a:solidFill>
                <a:schemeClr val="tx1"/>
              </a:solidFill>
            </a:endParaRPr>
          </a:p>
          <a:p>
            <a:pPr indent="0">
              <a:buNone/>
            </a:pPr>
            <a:r>
              <a:rPr lang="it-IT">
                <a:latin typeface="Fira Sans Medium"/>
              </a:rPr>
              <a:t>Sostenibilità economica</a:t>
            </a:r>
            <a:endParaRPr lang="it-IT">
              <a:latin typeface="Fira Sans"/>
            </a:endParaRPr>
          </a:p>
          <a:p>
            <a:pPr marL="513715" lvl="1" indent="-170815">
              <a:buFont typeface="Arial"/>
              <a:buChar char="•"/>
            </a:pPr>
            <a:r>
              <a:rPr lang="it-IT" i="1">
                <a:solidFill>
                  <a:schemeClr val="tx1"/>
                </a:solidFill>
                <a:latin typeface="Fira Sans"/>
              </a:rPr>
              <a:t>LCOE (</a:t>
            </a:r>
            <a:r>
              <a:rPr lang="it-IT" i="1" err="1">
                <a:solidFill>
                  <a:schemeClr val="tx1"/>
                </a:solidFill>
                <a:latin typeface="Fira Sans"/>
              </a:rPr>
              <a:t>Levelized</a:t>
            </a:r>
            <a:r>
              <a:rPr lang="it-IT" i="1">
                <a:solidFill>
                  <a:schemeClr val="tx1"/>
                </a:solidFill>
                <a:latin typeface="Fira Sans"/>
              </a:rPr>
              <a:t> Cost of </a:t>
            </a:r>
            <a:r>
              <a:rPr lang="it-IT" i="1" err="1">
                <a:solidFill>
                  <a:schemeClr val="tx1"/>
                </a:solidFill>
                <a:latin typeface="Fira Sans"/>
              </a:rPr>
              <a:t>Electricity</a:t>
            </a:r>
            <a:r>
              <a:rPr lang="it-IT" i="1">
                <a:solidFill>
                  <a:schemeClr val="tx1"/>
                </a:solidFill>
                <a:latin typeface="Fira Sans"/>
              </a:rPr>
              <a:t>)</a:t>
            </a:r>
            <a:endParaRPr lang="en-US">
              <a:solidFill>
                <a:schemeClr val="tx1"/>
              </a:solidFill>
              <a:latin typeface="Fira Sans"/>
            </a:endParaRPr>
          </a:p>
          <a:p>
            <a:pPr marL="513715" lvl="1" indent="-170815">
              <a:buFont typeface="Arial"/>
              <a:buChar char="•"/>
            </a:pPr>
            <a:r>
              <a:rPr lang="it-IT" i="1">
                <a:solidFill>
                  <a:schemeClr val="tx1"/>
                </a:solidFill>
                <a:latin typeface="Fira Sans"/>
              </a:rPr>
              <a:t>Discount Rate (rateo di interesse per i prestiti richiesti)</a:t>
            </a:r>
            <a:endParaRPr lang="en-US">
              <a:solidFill>
                <a:schemeClr val="tx1"/>
              </a:solidFill>
              <a:latin typeface="Fira Sans"/>
            </a:endParaRPr>
          </a:p>
          <a:p>
            <a:pPr marL="342900" lvl="1" indent="0">
              <a:buNone/>
            </a:pPr>
            <a:endParaRPr lang="it-IT" i="1">
              <a:solidFill>
                <a:schemeClr val="tx1"/>
              </a:solidFill>
              <a:latin typeface="Fira Sans"/>
            </a:endParaRPr>
          </a:p>
          <a:p>
            <a:pPr marL="342900" lvl="1" indent="0">
              <a:buNone/>
            </a:pPr>
            <a:endParaRPr lang="it-IT" i="1">
              <a:solidFill>
                <a:schemeClr val="tx1"/>
              </a:solidFill>
              <a:latin typeface="Fira Sa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436F52-E8B6-4435-3C22-AAEC80D0CEE8}"/>
              </a:ext>
            </a:extLst>
          </p:cNvPr>
          <p:cNvSpPr txBox="1"/>
          <p:nvPr/>
        </p:nvSpPr>
        <p:spPr>
          <a:xfrm>
            <a:off x="625930" y="1107411"/>
            <a:ext cx="790220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i="1" err="1">
                <a:latin typeface="Fira Sans"/>
              </a:rPr>
              <a:t>Abbiamo</a:t>
            </a:r>
            <a:r>
              <a:rPr lang="en-US" sz="1600" i="1">
                <a:latin typeface="Fira Sans"/>
              </a:rPr>
              <a:t> </a:t>
            </a:r>
            <a:r>
              <a:rPr lang="en-US" sz="1600" i="1" err="1">
                <a:latin typeface="Fira Sans"/>
              </a:rPr>
              <a:t>operato</a:t>
            </a:r>
            <a:r>
              <a:rPr lang="en-US" sz="1600" i="1">
                <a:latin typeface="Fira Sans"/>
              </a:rPr>
              <a:t> </a:t>
            </a:r>
            <a:r>
              <a:rPr lang="en-US" sz="1600" i="1" err="1">
                <a:latin typeface="Fira Sans"/>
              </a:rPr>
              <a:t>una</a:t>
            </a:r>
            <a:r>
              <a:rPr lang="en-US" sz="1600" i="1">
                <a:latin typeface="Fira Sans"/>
              </a:rPr>
              <a:t> </a:t>
            </a:r>
            <a:r>
              <a:rPr lang="en-US" sz="1600" i="1" err="1">
                <a:latin typeface="Fira Sans"/>
              </a:rPr>
              <a:t>riduzione</a:t>
            </a:r>
            <a:r>
              <a:rPr lang="en-US" sz="1600" i="1">
                <a:latin typeface="Fira Sans"/>
              </a:rPr>
              <a:t> </a:t>
            </a:r>
            <a:r>
              <a:rPr lang="en-US" sz="1600" i="1" err="1">
                <a:latin typeface="Fira Sans"/>
              </a:rPr>
              <a:t>della</a:t>
            </a:r>
            <a:r>
              <a:rPr lang="en-US" sz="1600" i="1">
                <a:latin typeface="Fira Sans"/>
              </a:rPr>
              <a:t> </a:t>
            </a:r>
            <a:r>
              <a:rPr lang="en-US" sz="1600" i="1" err="1">
                <a:latin typeface="Fira Sans"/>
              </a:rPr>
              <a:t>dimensionalità</a:t>
            </a:r>
            <a:r>
              <a:rPr lang="en-US" sz="1600" i="1">
                <a:latin typeface="Fira Sans"/>
              </a:rPr>
              <a:t> </a:t>
            </a:r>
            <a:r>
              <a:rPr lang="en-US" sz="1600" i="1" err="1">
                <a:latin typeface="Fira Sans"/>
              </a:rPr>
              <a:t>dei</a:t>
            </a:r>
            <a:r>
              <a:rPr lang="en-US" sz="1600" i="1">
                <a:latin typeface="Fira Sans"/>
              </a:rPr>
              <a:t> </a:t>
            </a:r>
            <a:r>
              <a:rPr lang="en-US" sz="1600" i="1" err="1">
                <a:latin typeface="Fira Sans"/>
              </a:rPr>
              <a:t>dati</a:t>
            </a:r>
            <a:r>
              <a:rPr lang="en-US" sz="1600" i="1">
                <a:latin typeface="Fira Sans"/>
              </a:rPr>
              <a:t> e </a:t>
            </a:r>
            <a:r>
              <a:rPr lang="en-US" sz="1600" i="1" err="1">
                <a:latin typeface="Fira Sans"/>
              </a:rPr>
              <a:t>siamo</a:t>
            </a:r>
            <a:r>
              <a:rPr lang="en-US" sz="1600" i="1">
                <a:latin typeface="Fira Sans"/>
              </a:rPr>
              <a:t> </a:t>
            </a:r>
            <a:r>
              <a:rPr lang="en-US" sz="1600" i="1" err="1">
                <a:latin typeface="Fira Sans"/>
              </a:rPr>
              <a:t>giunti</a:t>
            </a:r>
            <a:r>
              <a:rPr lang="en-US" sz="1600" i="1">
                <a:latin typeface="Fira Sans"/>
              </a:rPr>
              <a:t> a </a:t>
            </a:r>
            <a:r>
              <a:rPr lang="en-US" sz="1600" i="1" err="1">
                <a:latin typeface="Fira Sans"/>
              </a:rPr>
              <a:t>selezionare</a:t>
            </a:r>
            <a:r>
              <a:rPr lang="en-US" sz="1600" i="1">
                <a:latin typeface="Fira Sans"/>
              </a:rPr>
              <a:t> </a:t>
            </a:r>
            <a:r>
              <a:rPr lang="en-US" sz="1600" i="1" err="1">
                <a:latin typeface="Fira Sans"/>
              </a:rPr>
              <a:t>i</a:t>
            </a:r>
            <a:r>
              <a:rPr lang="en-US" sz="1600" i="1">
                <a:latin typeface="Fira Sans"/>
              </a:rPr>
              <a:t> </a:t>
            </a:r>
            <a:r>
              <a:rPr lang="en-US" sz="1600" i="1" err="1">
                <a:latin typeface="Fira Sans"/>
              </a:rPr>
              <a:t>seguenti</a:t>
            </a:r>
            <a:r>
              <a:rPr lang="en-US" sz="1600" i="1">
                <a:latin typeface="Fira Sans"/>
              </a:rPr>
              <a:t> KPIs, </a:t>
            </a:r>
            <a:r>
              <a:rPr lang="en-US" sz="1600" i="1" err="1">
                <a:latin typeface="Fira Sans"/>
              </a:rPr>
              <a:t>suddivisi</a:t>
            </a:r>
            <a:r>
              <a:rPr lang="en-US" sz="1600" i="1">
                <a:latin typeface="Fira Sans"/>
              </a:rPr>
              <a:t> in due </a:t>
            </a:r>
            <a:r>
              <a:rPr lang="en-US" sz="1600" i="1" err="1">
                <a:latin typeface="Fira Sans"/>
              </a:rPr>
              <a:t>categorie</a:t>
            </a:r>
            <a:r>
              <a:rPr lang="en-US" sz="1600" i="1">
                <a:latin typeface="Fira Sans"/>
              </a:rPr>
              <a:t>. </a:t>
            </a:r>
            <a:r>
              <a:rPr lang="en-US" sz="1600" i="1" err="1">
                <a:latin typeface="Fira Sans"/>
              </a:rPr>
              <a:t>Questo</a:t>
            </a:r>
            <a:r>
              <a:rPr lang="en-US" sz="1600" i="1">
                <a:latin typeface="Fira Sans"/>
              </a:rPr>
              <a:t> in </a:t>
            </a:r>
            <a:r>
              <a:rPr lang="en-US" sz="1600" i="1" err="1">
                <a:latin typeface="Fira Sans"/>
              </a:rPr>
              <a:t>seguito</a:t>
            </a:r>
            <a:r>
              <a:rPr lang="en-US" sz="1600" i="1">
                <a:latin typeface="Fira Sans"/>
              </a:rPr>
              <a:t> alla </a:t>
            </a:r>
            <a:r>
              <a:rPr lang="en-US" sz="1600" i="1" err="1">
                <a:latin typeface="Fira Sans"/>
              </a:rPr>
              <a:t>identificazione</a:t>
            </a:r>
            <a:r>
              <a:rPr lang="en-US" sz="1600" i="1">
                <a:latin typeface="Fira Sans"/>
              </a:rPr>
              <a:t> di </a:t>
            </a:r>
            <a:r>
              <a:rPr lang="en-US" sz="1600" i="1" err="1">
                <a:latin typeface="Fira Sans"/>
              </a:rPr>
              <a:t>legami</a:t>
            </a:r>
            <a:r>
              <a:rPr lang="en-US" sz="1600" i="1">
                <a:latin typeface="Fira Sans"/>
              </a:rPr>
              <a:t> di </a:t>
            </a:r>
            <a:r>
              <a:rPr lang="en-US" sz="1600" i="1" err="1">
                <a:latin typeface="Fira Sans"/>
              </a:rPr>
              <a:t>correlazione</a:t>
            </a:r>
            <a:r>
              <a:rPr lang="en-US" sz="1600" i="1">
                <a:latin typeface="Fira Sans"/>
              </a:rPr>
              <a:t> </a:t>
            </a:r>
            <a:r>
              <a:rPr lang="en-US" sz="1600" i="1" err="1">
                <a:latin typeface="Fira Sans"/>
              </a:rPr>
              <a:t>tra</a:t>
            </a:r>
            <a:r>
              <a:rPr lang="en-US" sz="1600" i="1">
                <a:latin typeface="Fira Sans"/>
              </a:rPr>
              <a:t> PIs </a:t>
            </a:r>
            <a:r>
              <a:rPr lang="en-US" sz="1600" i="1" err="1">
                <a:latin typeface="Fira Sans"/>
              </a:rPr>
              <a:t>differenti</a:t>
            </a:r>
            <a:r>
              <a:rPr lang="en-US" sz="1600" i="1">
                <a:latin typeface="Fira Sans"/>
              </a:rPr>
              <a:t>.</a:t>
            </a:r>
            <a:endParaRPr lang="en-US" sz="1600" b="0" i="1" err="1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186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E90D0B-79EA-CE20-9E3A-E9003B215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1600" err="1">
                <a:latin typeface="Fira Sans Medium"/>
              </a:rPr>
              <a:t>Questo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indicatore</a:t>
            </a:r>
            <a:r>
              <a:rPr lang="en-US" sz="1600">
                <a:latin typeface="Fira Sans Medium"/>
              </a:rPr>
              <a:t> </a:t>
            </a:r>
            <a:r>
              <a:rPr lang="en-US" sz="1600" err="1">
                <a:latin typeface="Fira Sans Medium"/>
              </a:rPr>
              <a:t>rispecchia</a:t>
            </a:r>
            <a:r>
              <a:rPr lang="en-US" sz="1600">
                <a:latin typeface="Fira Sans Medium"/>
              </a:rPr>
              <a:t> il </a:t>
            </a:r>
            <a:r>
              <a:rPr lang="en-US" sz="1600" err="1">
                <a:latin typeface="Fira Sans Medium"/>
              </a:rPr>
              <a:t>grado</a:t>
            </a:r>
            <a:r>
              <a:rPr lang="en-US" sz="1600">
                <a:latin typeface="Fira Sans Medium"/>
              </a:rPr>
              <a:t> di </a:t>
            </a:r>
            <a:r>
              <a:rPr lang="en-US" sz="1600" err="1">
                <a:latin typeface="Fira Sans Medium"/>
              </a:rPr>
              <a:t>modernizzazione</a:t>
            </a:r>
            <a:r>
              <a:rPr lang="en-US" sz="1600">
                <a:latin typeface="Fira Sans Medium"/>
              </a:rPr>
              <a:t> di un </a:t>
            </a:r>
            <a:r>
              <a:rPr lang="en-US" sz="1600" err="1">
                <a:latin typeface="Fira Sans Medium"/>
              </a:rPr>
              <a:t>paese</a:t>
            </a:r>
            <a:r>
              <a:rPr lang="en-US" sz="1600">
                <a:latin typeface="Fira Sans Medium"/>
              </a:rPr>
              <a:t>, ergo il </a:t>
            </a:r>
            <a:r>
              <a:rPr lang="en-US" sz="1600" err="1">
                <a:latin typeface="Fira Sans Medium"/>
              </a:rPr>
              <a:t>suo</a:t>
            </a:r>
            <a:r>
              <a:rPr lang="en-US" sz="1600">
                <a:latin typeface="Fira Sans Medium"/>
              </a:rPr>
              <a:t> peso a </a:t>
            </a:r>
            <a:r>
              <a:rPr lang="en-US" sz="1600" err="1">
                <a:latin typeface="Fira Sans Medium"/>
              </a:rPr>
              <a:t>livello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globale</a:t>
            </a:r>
            <a:r>
              <a:rPr lang="en-US" sz="1600">
                <a:latin typeface="Fira Sans Medium"/>
              </a:rPr>
              <a:t> in termini </a:t>
            </a:r>
            <a:r>
              <a:rPr lang="en-US" sz="1600" err="1">
                <a:latin typeface="Fira Sans Medium"/>
              </a:rPr>
              <a:t>energetici</a:t>
            </a:r>
            <a:r>
              <a:rPr lang="en-US" sz="1600">
                <a:latin typeface="Fira Sans Medium"/>
              </a:rPr>
              <a:t>. </a:t>
            </a:r>
            <a:endParaRPr lang="en-US"/>
          </a:p>
          <a:p>
            <a:r>
              <a:rPr lang="en-US" sz="1600" err="1">
                <a:latin typeface="Fira Sans Medium"/>
              </a:rPr>
              <a:t>Paesi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maggiormente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avanzati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consumano</a:t>
            </a:r>
            <a:r>
              <a:rPr lang="en-US" sz="1600">
                <a:latin typeface="Fira Sans Medium"/>
              </a:rPr>
              <a:t> </a:t>
            </a:r>
            <a:r>
              <a:rPr lang="en-US" sz="1600" err="1">
                <a:latin typeface="Fira Sans Medium"/>
              </a:rPr>
              <a:t>più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energia</a:t>
            </a:r>
            <a:r>
              <a:rPr lang="en-US" sz="1600">
                <a:latin typeface="Fira Sans Medium"/>
              </a:rPr>
              <a:t> per </a:t>
            </a:r>
            <a:r>
              <a:rPr lang="en-US" sz="1600" err="1">
                <a:latin typeface="Fira Sans Medium"/>
              </a:rPr>
              <a:t>soddisfare</a:t>
            </a:r>
            <a:r>
              <a:rPr lang="en-US" sz="1600">
                <a:latin typeface="Fira Sans Medium"/>
              </a:rPr>
              <a:t> il </a:t>
            </a:r>
            <a:r>
              <a:rPr lang="en-US" sz="1600" err="1">
                <a:latin typeface="Fira Sans Medium"/>
              </a:rPr>
              <a:t>fabbisogno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industriale</a:t>
            </a:r>
            <a:r>
              <a:rPr lang="en-US" sz="1600">
                <a:latin typeface="Fira Sans Medium"/>
              </a:rPr>
              <a:t> ed il </a:t>
            </a:r>
            <a:r>
              <a:rPr lang="en-US" sz="1600" err="1">
                <a:latin typeface="Fira Sans Medium"/>
              </a:rPr>
              <a:t>benessere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della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popolazione</a:t>
            </a:r>
            <a:r>
              <a:rPr lang="en-US" sz="1600">
                <a:latin typeface="Fira Sans Medium"/>
              </a:rPr>
              <a:t>.</a:t>
            </a:r>
            <a:endParaRPr lang="en-US" sz="1600"/>
          </a:p>
          <a:p>
            <a:r>
              <a:rPr lang="en-US" sz="1600">
                <a:latin typeface="Fira Sans Medium"/>
              </a:rPr>
              <a:t>Per </a:t>
            </a:r>
            <a:r>
              <a:rPr lang="en-US" sz="1600" err="1">
                <a:latin typeface="Fira Sans Medium"/>
              </a:rPr>
              <a:t>ridurre</a:t>
            </a:r>
            <a:r>
              <a:rPr lang="en-US" sz="1600">
                <a:latin typeface="Fira Sans Medium"/>
              </a:rPr>
              <a:t> il </a:t>
            </a:r>
            <a:r>
              <a:rPr lang="en-US" sz="1600" err="1">
                <a:latin typeface="Fira Sans Medium"/>
              </a:rPr>
              <a:t>riscaldamento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globale</a:t>
            </a:r>
            <a:r>
              <a:rPr lang="en-US" sz="1600">
                <a:latin typeface="Fira Sans Medium"/>
              </a:rPr>
              <a:t>, è utile fare </a:t>
            </a:r>
            <a:r>
              <a:rPr lang="en-US" sz="1600" err="1">
                <a:latin typeface="Fira Sans Medium"/>
              </a:rPr>
              <a:t>riferimento</a:t>
            </a:r>
            <a:r>
              <a:rPr lang="en-US" sz="1600">
                <a:latin typeface="Fira Sans Medium"/>
              </a:rPr>
              <a:t> ai </a:t>
            </a:r>
            <a:r>
              <a:rPr lang="en-US" sz="1600" err="1">
                <a:latin typeface="Fira Sans Medium"/>
              </a:rPr>
              <a:t>paesi</a:t>
            </a:r>
            <a:r>
              <a:rPr lang="en-US" sz="1600">
                <a:latin typeface="Fira Sans Medium"/>
              </a:rPr>
              <a:t> </a:t>
            </a:r>
            <a:r>
              <a:rPr lang="en-US" sz="1600" err="1">
                <a:latin typeface="Fira Sans Medium"/>
              </a:rPr>
              <a:t>che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detengono</a:t>
            </a:r>
            <a:r>
              <a:rPr lang="en-US" sz="1600">
                <a:latin typeface="Fira Sans Medium"/>
              </a:rPr>
              <a:t> uno share di </a:t>
            </a:r>
            <a:r>
              <a:rPr lang="en-US" sz="1600" err="1">
                <a:latin typeface="Fira Sans Medium"/>
              </a:rPr>
              <a:t>maggioranza</a:t>
            </a:r>
            <a:r>
              <a:rPr lang="en-US" sz="1600">
                <a:latin typeface="Fira Sans Medium"/>
              </a:rPr>
              <a:t>. </a:t>
            </a:r>
          </a:p>
          <a:p>
            <a:r>
              <a:rPr lang="en-US" sz="1600" err="1">
                <a:latin typeface="Fira Sans Medium"/>
              </a:rPr>
              <a:t>Tuttavia</a:t>
            </a:r>
            <a:r>
              <a:rPr lang="en-US" sz="1600">
                <a:latin typeface="Fira Sans Medium"/>
              </a:rPr>
              <a:t> serve </a:t>
            </a:r>
            <a:r>
              <a:rPr lang="en-US" sz="1600" err="1">
                <a:latin typeface="Fira Sans Medium"/>
              </a:rPr>
              <a:t>unità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nel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contrastare</a:t>
            </a:r>
            <a:r>
              <a:rPr lang="en-US" sz="1600">
                <a:latin typeface="Fira Sans Medium"/>
              </a:rPr>
              <a:t> il </a:t>
            </a:r>
            <a:r>
              <a:rPr lang="en-US" sz="1600" err="1">
                <a:latin typeface="Fira Sans Medium"/>
              </a:rPr>
              <a:t>cambiamento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climatico</a:t>
            </a:r>
            <a:r>
              <a:rPr lang="en-US" sz="1600">
                <a:latin typeface="Fira Sans Medium"/>
              </a:rPr>
              <a:t> e </a:t>
            </a:r>
            <a:r>
              <a:rPr lang="en-US" sz="1600" err="1">
                <a:latin typeface="Fira Sans Medium"/>
              </a:rPr>
              <a:t>nessuno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deve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esimersi</a:t>
            </a:r>
            <a:r>
              <a:rPr lang="en-US" sz="1600">
                <a:latin typeface="Fira Sans Medium"/>
              </a:rPr>
              <a:t> dal fare la propria </a:t>
            </a:r>
            <a:r>
              <a:rPr lang="en-US" sz="1600" err="1">
                <a:latin typeface="Fira Sans Medium"/>
              </a:rPr>
              <a:t>parte</a:t>
            </a:r>
            <a:r>
              <a:rPr lang="en-US" sz="1600">
                <a:latin typeface="Fira Sans Medium"/>
              </a:rPr>
              <a:t> ==&gt; </a:t>
            </a:r>
            <a:r>
              <a:rPr lang="en-US" sz="1600" err="1">
                <a:latin typeface="Fira Sans Medium"/>
              </a:rPr>
              <a:t>verifica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che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anche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gli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stati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più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piccoli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stiano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facendo</a:t>
            </a:r>
            <a:r>
              <a:rPr lang="en-US" sz="1600">
                <a:latin typeface="Fira Sans Medium"/>
              </a:rPr>
              <a:t> la </a:t>
            </a:r>
            <a:r>
              <a:rPr lang="en-US" sz="1600" err="1">
                <a:latin typeface="Fira Sans Medium"/>
              </a:rPr>
              <a:t>loro</a:t>
            </a:r>
            <a:r>
              <a:rPr lang="en-US" sz="1600">
                <a:latin typeface="Fira Sans Medium"/>
              </a:rPr>
              <a:t> </a:t>
            </a:r>
            <a:r>
              <a:rPr lang="en-US" sz="1600" err="1">
                <a:latin typeface="Fira Sans Medium"/>
              </a:rPr>
              <a:t>parte</a:t>
            </a:r>
            <a:r>
              <a:rPr lang="en-US" sz="1600">
                <a:latin typeface="Fira Sans Medium"/>
              </a:rPr>
              <a:t>.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BF64F-FB42-A0E6-0697-D30539EA9286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it-IT" sz="1600">
                <a:latin typeface="Fira Sans Medium"/>
              </a:rPr>
              <a:t>E' una metrica generica ma rappresentativa utile a quantificare le emissioni di un certo paese. </a:t>
            </a:r>
          </a:p>
          <a:p>
            <a:r>
              <a:rPr lang="it-IT" sz="1600">
                <a:latin typeface="Fira Sans Medium"/>
              </a:rPr>
              <a:t>Inerisce al gas serra di gran lunga maggioritario, che ammonta al 76% delle emissioni globali di GHG (</a:t>
            </a:r>
            <a:r>
              <a:rPr lang="it-IT" sz="1600" err="1">
                <a:latin typeface="Fira Sans Medium"/>
              </a:rPr>
              <a:t>GreenHouseGasses</a:t>
            </a:r>
            <a:r>
              <a:rPr lang="it-IT" sz="1600">
                <a:latin typeface="Fira Sans Medium"/>
              </a:rPr>
              <a:t>).</a:t>
            </a:r>
          </a:p>
          <a:p>
            <a:r>
              <a:rPr lang="it-IT" sz="1600">
                <a:latin typeface="Fira Sans Medium"/>
              </a:rPr>
              <a:t>Viene espressa in tonnellate equivalenti, il che esemplifica le quantità elevate in questione.</a:t>
            </a:r>
          </a:p>
          <a:p>
            <a:r>
              <a:rPr lang="it-IT" sz="1600">
                <a:latin typeface="Fira Sans Medium"/>
              </a:rPr>
              <a:t>Chiaramente le fonti fossili sono le principali responsabili delle emissioni di CO2, con oltre il 90% dello share.</a:t>
            </a:r>
            <a:endParaRPr lang="en-US" sz="1600">
              <a:latin typeface="Fira Sans Medium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E19FF6-D42E-E7C6-D67D-280C2AFC0D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err="1">
                <a:latin typeface="Roboto Slab"/>
                <a:ea typeface="Roboto Slab"/>
                <a:cs typeface="Roboto Slab"/>
              </a:rPr>
              <a:t>Consumo</a:t>
            </a:r>
            <a:r>
              <a:rPr lang="en-US" sz="2000">
                <a:latin typeface="Roboto Slab"/>
                <a:ea typeface="Roboto Slab"/>
                <a:cs typeface="Roboto Slab"/>
              </a:rPr>
              <a:t> </a:t>
            </a:r>
            <a:r>
              <a:rPr lang="en-US" sz="2000" err="1">
                <a:latin typeface="Roboto Slab"/>
                <a:ea typeface="Roboto Slab"/>
                <a:cs typeface="Roboto Slab"/>
              </a:rPr>
              <a:t>Energetico</a:t>
            </a:r>
            <a:endParaRPr lang="en-US" sz="2000" err="1">
              <a:cs typeface="Roboto Slab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7F0752-C10C-EA48-906C-D267551F54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it-IT" sz="2000">
                <a:latin typeface="Roboto Slab"/>
                <a:ea typeface="Roboto Slab"/>
                <a:cs typeface="Roboto Slab"/>
              </a:rPr>
              <a:t>CO2 Emessa</a:t>
            </a:r>
            <a:endParaRPr lang="en-US" sz="2000">
              <a:latin typeface="Roboto Slab"/>
              <a:ea typeface="Roboto Slab"/>
              <a:cs typeface="Roboto Slab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705F958-880B-EB99-B2F4-ABCAC03D74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7</a:t>
            </a:fld>
            <a:endParaRPr lang="it-IT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B996DAF-CE5A-0746-5871-6F7E5809A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>
                <a:latin typeface="Fira Sans Medium"/>
                <a:ea typeface="Roboto Slab"/>
              </a:rPr>
              <a:t>                KPIs - Sostenibilità Ambientale</a:t>
            </a:r>
            <a:endParaRPr lang="en-US" b="0">
              <a:cs typeface="Roboto Slab"/>
            </a:endParaRPr>
          </a:p>
          <a:p>
            <a:endParaRPr lang="en-US">
              <a:cs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2163866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D3695C-7347-4843-F8F1-ED274788BE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2" y="2152152"/>
            <a:ext cx="3793718" cy="402481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sz="1600">
                <a:latin typeface="Fira Sans Medium"/>
              </a:rPr>
              <a:t>Metrica di giudizio della sostenibilità economica di un potenziale impianto energetico.  </a:t>
            </a:r>
            <a:endParaRPr lang="en-US" sz="1600">
              <a:latin typeface="Fira Sans Medium"/>
            </a:endParaRPr>
          </a:p>
          <a:p>
            <a:r>
              <a:rPr lang="it-IT" sz="1600">
                <a:latin typeface="Fira Sans Medium"/>
              </a:rPr>
              <a:t>Propensione di un ente privato ad investire in un progetto in base alla possibilità di trarne profitto sul lungo periodo.</a:t>
            </a:r>
            <a:endParaRPr lang="en-US" sz="1600">
              <a:latin typeface="Fira Sans Medium"/>
            </a:endParaRPr>
          </a:p>
          <a:p>
            <a:r>
              <a:rPr lang="it-IT" sz="1600">
                <a:latin typeface="Fira Sans Medium"/>
              </a:rPr>
              <a:t>Fornisce il costo a cui andrà venduta l'elettricità prodotta in base a DISCOUNT RATE, al fine di recuperare il costo totale del sistema.</a:t>
            </a:r>
            <a:endParaRPr lang="en-US" sz="1600">
              <a:latin typeface="Fira Sans Medium"/>
            </a:endParaRPr>
          </a:p>
          <a:p>
            <a:r>
              <a:rPr lang="it-IT" sz="1600">
                <a:latin typeface="Fira Sans Medium"/>
              </a:rPr>
              <a:t>Necessità degli enti sovranazionali ad incentivare investimenti in fonti rinnovabili, al fine di realizzare un futuro ecosostenibile.</a:t>
            </a:r>
            <a:endParaRPr lang="en-US" sz="1600">
              <a:latin typeface="Fira Sans Medium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AB3799-FD02-2600-164B-63CD42A1A421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4720441" y="1934439"/>
            <a:ext cx="3793718" cy="424252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sz="1600">
                <a:latin typeface="Fira Sans Medium"/>
              </a:rPr>
              <a:t>Rateo di interesse che determina il valore futuro di un flusso di cassa nel presente.</a:t>
            </a:r>
            <a:endParaRPr lang="en-US" sz="1600">
              <a:latin typeface="Fira Sans Medium"/>
            </a:endParaRPr>
          </a:p>
          <a:p>
            <a:r>
              <a:rPr lang="it-IT" sz="1600">
                <a:latin typeface="Fira Sans Medium"/>
              </a:rPr>
              <a:t>Il </a:t>
            </a:r>
            <a:r>
              <a:rPr lang="it-IT" sz="1600" err="1">
                <a:latin typeface="Fira Sans Medium"/>
              </a:rPr>
              <a:t>discounting</a:t>
            </a:r>
            <a:r>
              <a:rPr lang="it-IT" sz="1600">
                <a:latin typeface="Fira Sans Medium"/>
              </a:rPr>
              <a:t> permette di comparare il valore di un progetto su un numero di periodi temporali.</a:t>
            </a:r>
            <a:endParaRPr lang="en-US" sz="1600">
              <a:latin typeface="Fira Sans Medium"/>
            </a:endParaRPr>
          </a:p>
          <a:p>
            <a:r>
              <a:rPr lang="it-IT" sz="1600">
                <a:latin typeface="Fira Sans Medium"/>
              </a:rPr>
              <a:t>In generale, quanto più basso è il discount rate, tanto minore sarà il range del LCOE inerente ad un certo impianto.</a:t>
            </a:r>
            <a:endParaRPr lang="en-US" sz="1600">
              <a:latin typeface="Fira Sans Medium"/>
            </a:endParaRPr>
          </a:p>
          <a:p>
            <a:r>
              <a:rPr lang="it-IT" sz="1600">
                <a:latin typeface="Fira Sans Medium"/>
              </a:rPr>
              <a:t>A parità di CAPEX, un discount rate più basso ammortizza l'investimento, così come i costi operativi e di mantenimento del progetto.</a:t>
            </a:r>
            <a:endParaRPr lang="en-US" sz="1600">
              <a:latin typeface="Fira Sans Medium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502404-9DA6-8F89-1A71-AEE1394CA9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sz="2000">
                <a:latin typeface="Roboto Slab"/>
                <a:ea typeface="Roboto Slab"/>
                <a:cs typeface="Roboto Slab"/>
              </a:rPr>
              <a:t>LCOE</a:t>
            </a:r>
            <a:endParaRPr lang="en-US" sz="2000">
              <a:latin typeface="Roboto Slab"/>
              <a:ea typeface="Roboto Slab"/>
              <a:cs typeface="Roboto Slab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F8A7D1-B57E-F872-7F0A-4D08E230E59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it-IT" sz="2000">
                <a:latin typeface="Roboto Slab"/>
                <a:ea typeface="Roboto Slab"/>
                <a:cs typeface="Roboto Slab"/>
              </a:rPr>
              <a:t>Discount Rate</a:t>
            </a:r>
            <a:endParaRPr lang="en-US" sz="2000">
              <a:latin typeface="Roboto Slab"/>
              <a:ea typeface="Roboto Slab"/>
              <a:cs typeface="Roboto Slab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7EEF46-D49F-2862-F8CE-D43ED1BD30A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8</a:t>
            </a:fld>
            <a:endParaRPr lang="it-IT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3F109D5-8CF3-E9C0-D0BA-1F85029E2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0">
                <a:latin typeface="Fira Sans Medium"/>
                <a:ea typeface="Roboto Slab"/>
              </a:rPr>
              <a:t>                KPIs - Sostenibilità Economica</a:t>
            </a:r>
            <a:endParaRPr lang="en-US">
              <a:ea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1798845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257CEA9-4941-F547-AC84-65DE30950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4415" y="4242253"/>
            <a:ext cx="8755622" cy="2130652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20000"/>
              </a:lnSpc>
              <a:spcBef>
                <a:spcPts val="700"/>
              </a:spcBef>
            </a:pPr>
            <a:r>
              <a:rPr lang="it-IT" sz="1200">
                <a:latin typeface="Fira Sans Medium"/>
              </a:rPr>
              <a:t>Fornisce una visione globale dei consumi energetici, fa leva sull'impatto visivo e cosmetico.</a:t>
            </a:r>
          </a:p>
          <a:p>
            <a:pPr>
              <a:lnSpc>
                <a:spcPct val="120000"/>
              </a:lnSpc>
              <a:spcBef>
                <a:spcPts val="700"/>
              </a:spcBef>
            </a:pPr>
            <a:r>
              <a:rPr lang="it-IT" sz="1200">
                <a:latin typeface="Fira Sans Medium"/>
              </a:rPr>
              <a:t>Permette di inferire qualitativamente l'energy mix di ciascun paese e identificare quelli che ricoprono un ruolo primario nelle emissioni planetarie, con un peso specifico maggiore. </a:t>
            </a:r>
          </a:p>
          <a:p>
            <a:pPr>
              <a:lnSpc>
                <a:spcPct val="120000"/>
              </a:lnSpc>
              <a:spcBef>
                <a:spcPts val="700"/>
              </a:spcBef>
            </a:pPr>
            <a:r>
              <a:rPr lang="it-IT" sz="1200">
                <a:latin typeface="Fira Sans Medium"/>
              </a:rPr>
              <a:t>Selezione della fonte energetica di interesse,  inclusi combustibili fossili tradizionali e fonti rinnovabili. </a:t>
            </a:r>
          </a:p>
          <a:p>
            <a:pPr>
              <a:lnSpc>
                <a:spcPct val="120000"/>
              </a:lnSpc>
              <a:spcBef>
                <a:spcPts val="700"/>
              </a:spcBef>
            </a:pPr>
            <a:r>
              <a:rPr lang="it-IT" sz="1200">
                <a:latin typeface="Fira Sans Medium"/>
              </a:rPr>
              <a:t>Mette a disposizione:</a:t>
            </a:r>
            <a:endParaRPr lang="it-IT" sz="1200"/>
          </a:p>
          <a:p>
            <a:pPr marL="285750" indent="-285750">
              <a:lnSpc>
                <a:spcPct val="120000"/>
              </a:lnSpc>
              <a:spcBef>
                <a:spcPts val="700"/>
              </a:spcBef>
              <a:buFont typeface="Courier New" panose="020B0503050000020004" pitchFamily="34" charset="0"/>
              <a:buChar char="o"/>
            </a:pPr>
            <a:r>
              <a:rPr lang="it-IT" sz="1200">
                <a:latin typeface="Fira Sans Medium"/>
              </a:rPr>
              <a:t>Consumo complessivo per tipologia di produzione energetica</a:t>
            </a:r>
          </a:p>
          <a:p>
            <a:pPr marL="285750" indent="-285750">
              <a:lnSpc>
                <a:spcPct val="120000"/>
              </a:lnSpc>
              <a:spcBef>
                <a:spcPts val="700"/>
              </a:spcBef>
              <a:buFont typeface="Courier New" panose="020B0503050000020004" pitchFamily="34" charset="0"/>
              <a:buChar char="o"/>
            </a:pPr>
            <a:r>
              <a:rPr lang="it-IT" sz="1200">
                <a:latin typeface="Fira Sans Medium"/>
              </a:rPr>
              <a:t>Trend tra 2020 e 2021 quanto a variazione percentuale del consumo di ciascuna fonte energetica</a:t>
            </a:r>
            <a:endParaRPr lang="it-IT"/>
          </a:p>
          <a:p>
            <a:pPr marL="285750" indent="-285750">
              <a:lnSpc>
                <a:spcPct val="120000"/>
              </a:lnSpc>
              <a:spcBef>
                <a:spcPts val="700"/>
              </a:spcBef>
              <a:buFont typeface="Courier New" panose="020B0503050000020004" pitchFamily="34" charset="0"/>
              <a:buChar char="o"/>
            </a:pPr>
            <a:r>
              <a:rPr lang="it-IT" sz="1200">
                <a:latin typeface="Fira Sans Medium"/>
              </a:rPr>
              <a:t>Consumo normalizzato rispetto alla popolazione, permette confronto tra paesi a prescindere dalle differenze demografiche. Rispecchia grado di modernizzazione e consumi effettivi.</a:t>
            </a:r>
          </a:p>
          <a:p>
            <a:pPr>
              <a:lnSpc>
                <a:spcPct val="120000"/>
              </a:lnSpc>
              <a:spcBef>
                <a:spcPts val="700"/>
              </a:spcBef>
            </a:pPr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4804FD6-F22C-F348-92FC-297443A741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9</a:t>
            </a:fld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6CAF5CD9-86A0-6444-9847-3590005E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90955"/>
            <a:ext cx="7886700" cy="988662"/>
          </a:xfrm>
        </p:spPr>
        <p:txBody>
          <a:bodyPr/>
          <a:lstStyle/>
          <a:p>
            <a:r>
              <a:rPr lang="it-IT">
                <a:latin typeface="Roboto Slab"/>
                <a:ea typeface="Roboto Slab"/>
                <a:cs typeface="Roboto Slab"/>
              </a:rPr>
              <a:t>CHOROPLETH – CONSUMO ENERGETICO</a:t>
            </a:r>
            <a:endParaRPr lang="it-IT"/>
          </a:p>
        </p:txBody>
      </p:sp>
      <p:pic>
        <p:nvPicPr>
          <p:cNvPr id="6" name="Picture 6" descr="Map&#10;&#10;Description automatically generated">
            <a:extLst>
              <a:ext uri="{FF2B5EF4-FFF2-40B4-BE49-F238E27FC236}">
                <a16:creationId xmlns:a16="http://schemas.microsoft.com/office/drawing/2014/main" id="{3DE697A0-D6BA-DDB2-B880-DD632A1AB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2" y="775417"/>
            <a:ext cx="8033657" cy="286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8671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dibris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574676"/>
      </a:accent1>
      <a:accent2>
        <a:srgbClr val="574676"/>
      </a:accent2>
      <a:accent3>
        <a:srgbClr val="574676"/>
      </a:accent3>
      <a:accent4>
        <a:srgbClr val="574676"/>
      </a:accent4>
      <a:accent5>
        <a:srgbClr val="574676"/>
      </a:accent5>
      <a:accent6>
        <a:srgbClr val="574676"/>
      </a:accent6>
      <a:hlink>
        <a:srgbClr val="574676"/>
      </a:hlink>
      <a:folHlink>
        <a:srgbClr val="E7E6E6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marL="0" indent="0" algn="l">
          <a:buNone/>
          <a:defRPr sz="1050" b="0" i="1" dirty="0" smtClean="0">
            <a:latin typeface="Fira Sans" panose="020B050305000002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ibris" id="{A062A8CD-4ABC-4F44-BBCD-966AB52ECE18}" vid="{C8ED45B2-2EE5-034C-8913-396EC3A66346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DIBRIS_POLI_presentazione</Template>
  <TotalTime>0</TotalTime>
  <Words>1055</Words>
  <Application>Microsoft Office PowerPoint</Application>
  <PresentationFormat>On-screen Show (4:3)</PresentationFormat>
  <Paragraphs>102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</vt:lpstr>
      <vt:lpstr>Courier New</vt:lpstr>
      <vt:lpstr>Fira Sans Medium</vt:lpstr>
      <vt:lpstr>Fira Sans</vt:lpstr>
      <vt:lpstr>Arial</vt:lpstr>
      <vt:lpstr>Roboto Slab</vt:lpstr>
      <vt:lpstr>Verdana</vt:lpstr>
      <vt:lpstr>Tema di Office</vt:lpstr>
      <vt:lpstr>Consumo Energetico Sostenibile </vt:lpstr>
      <vt:lpstr>Obiettivi </vt:lpstr>
      <vt:lpstr>Fonti dati</vt:lpstr>
      <vt:lpstr>               Data cleaning and preparation</vt:lpstr>
      <vt:lpstr>                   Performance Indicators</vt:lpstr>
      <vt:lpstr>                Key Performance Indicators</vt:lpstr>
      <vt:lpstr>                KPIs - Sostenibilità Ambientale </vt:lpstr>
      <vt:lpstr>                KPIs - Sostenibilità Economica</vt:lpstr>
      <vt:lpstr>CHOROPLETH – CONSUMO ENERGETICO</vt:lpstr>
      <vt:lpstr>BAR  CHART – EMISSIONI PER PAESE</vt:lpstr>
      <vt:lpstr>BOX PLOT – LCOE BY ENERGY SOURCE</vt:lpstr>
      <vt:lpstr>SCATTER PLOT – LCOE BY COUNTRY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Consumo energetico ed emissioni</dc:title>
  <dc:subject/>
  <dc:creator>ENRICO DONDERO</dc:creator>
  <cp:keywords/>
  <dc:description/>
  <cp:lastModifiedBy>giorgio1.daneri@gmail.com</cp:lastModifiedBy>
  <cp:revision>3</cp:revision>
  <cp:lastPrinted>2019-04-15T13:03:12Z</cp:lastPrinted>
  <dcterms:created xsi:type="dcterms:W3CDTF">2022-12-15T14:15:25Z</dcterms:created>
  <dcterms:modified xsi:type="dcterms:W3CDTF">2022-12-22T10:19:35Z</dcterms:modified>
  <cp:category/>
</cp:coreProperties>
</file>

<file path=docProps/thumbnail.jpeg>
</file>